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93" r:id="rId8"/>
    <p:sldId id="262" r:id="rId9"/>
    <p:sldId id="263" r:id="rId10"/>
    <p:sldId id="265" r:id="rId11"/>
    <p:sldId id="266" r:id="rId12"/>
    <p:sldId id="267" r:id="rId13"/>
    <p:sldId id="294" r:id="rId14"/>
    <p:sldId id="268"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B8879E-3A13-4BFF-92BA-B6D783A12E5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8CFC1E-2CD5-40C1-B6E0-C7166F692D0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F04B1C-DE02-448C-9CD3-C7A4DF7C9B7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26DC2E-B21E-4C71-B9C8-C9EBD60D820E}"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96053D2-F4D7-41F0-AC6B-FA9C59E6DBF1}"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202489F-CA07-4B3F-B673-77881DA58B21}"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5E52038-114B-4AB4-A7BD-A86A922E6FF9}"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D58569-2FA4-4182-A279-45CF1CED356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8B064C-1D64-4A21-A142-E94C50EB1BD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6975D5-81FC-4950-BE6A-012F1B491E2E}"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55EDF1-A9B2-40F8-9731-C7DFA245DDA7}"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7A0A103-FB6E-479D-AF73-B4F319BBA05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2C57B0B-8CC1-4B4B-A59C-F5D9DCBD20C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381000" y="0"/>
            <a:ext cx="8229600" cy="639763"/>
          </a:xfrm>
        </p:spPr>
        <p:txBody>
          <a:bodyPr>
            <a:noAutofit/>
          </a:bodyPr>
          <a:lstStyle/>
          <a:p>
            <a:r>
              <a:rPr lang="en-US" sz="3600" b="1" dirty="0">
                <a:solidFill>
                  <a:srgbClr val="FF0000"/>
                </a:solidFill>
              </a:rPr>
              <a:t>Prolactin</a:t>
            </a:r>
          </a:p>
        </p:txBody>
      </p:sp>
      <p:sp>
        <p:nvSpPr>
          <p:cNvPr id="120835" name="Rectangle 3"/>
          <p:cNvSpPr>
            <a:spLocks noGrp="1" noChangeArrowheads="1"/>
          </p:cNvSpPr>
          <p:nvPr>
            <p:ph type="body" idx="4294967295"/>
          </p:nvPr>
        </p:nvSpPr>
        <p:spPr>
          <a:xfrm>
            <a:off x="228600" y="609600"/>
            <a:ext cx="8686800" cy="6248400"/>
          </a:xfrm>
        </p:spPr>
        <p:txBody>
          <a:bodyPr>
            <a:normAutofit fontScale="92500" lnSpcReduction="10000"/>
          </a:bodyPr>
          <a:lstStyle/>
          <a:p>
            <a:r>
              <a:rPr lang="en-US" sz="3500" dirty="0"/>
              <a:t>Prolactin (PRL) is a single </a:t>
            </a:r>
            <a:r>
              <a:rPr lang="en-US" sz="3500" dirty="0" smtClean="0"/>
              <a:t>chain 198 amino acid polypeptide secreted by the anterior pituitary .</a:t>
            </a:r>
            <a:endParaRPr lang="en-US" sz="3500" dirty="0"/>
          </a:p>
          <a:p>
            <a:r>
              <a:rPr lang="en-US" sz="3500" dirty="0" smtClean="0"/>
              <a:t>Structurally </a:t>
            </a:r>
            <a:r>
              <a:rPr lang="en-US" sz="3500" dirty="0"/>
              <a:t>similar to </a:t>
            </a:r>
            <a:r>
              <a:rPr lang="en-US" sz="3500" dirty="0" smtClean="0"/>
              <a:t>GH, its receptors resemble </a:t>
            </a:r>
            <a:r>
              <a:rPr lang="en-US" sz="3500" dirty="0" smtClean="0">
                <a:solidFill>
                  <a:srgbClr val="FF0000"/>
                </a:solidFill>
              </a:rPr>
              <a:t>GH receptors</a:t>
            </a:r>
            <a:r>
              <a:rPr lang="en-US" sz="3500" dirty="0" smtClean="0"/>
              <a:t>,</a:t>
            </a:r>
            <a:endParaRPr lang="en-US" sz="3500" dirty="0"/>
          </a:p>
          <a:p>
            <a:pPr>
              <a:lnSpc>
                <a:spcPct val="90000"/>
              </a:lnSpc>
            </a:pPr>
            <a:r>
              <a:rPr lang="en-US" sz="3500" dirty="0" smtClean="0"/>
              <a:t>Prolactin also binds to specific receptors in the gonads, lymphoid cells, and liver </a:t>
            </a:r>
          </a:p>
          <a:p>
            <a:pPr>
              <a:lnSpc>
                <a:spcPct val="90000"/>
              </a:lnSpc>
            </a:pPr>
            <a:r>
              <a:rPr lang="en-US" sz="3500" b="1" dirty="0" smtClean="0"/>
              <a:t>Pulsatile</a:t>
            </a:r>
            <a:r>
              <a:rPr lang="en-US" sz="3500" dirty="0" smtClean="0"/>
              <a:t>, circadian fashion</a:t>
            </a:r>
          </a:p>
          <a:p>
            <a:pPr marL="688975" indent="0">
              <a:buNone/>
            </a:pPr>
            <a:r>
              <a:rPr lang="en-US" sz="3500" dirty="0" smtClean="0"/>
              <a:t>Highest –</a:t>
            </a:r>
            <a:r>
              <a:rPr lang="en-US" sz="3500" b="1" dirty="0" smtClean="0"/>
              <a:t> </a:t>
            </a:r>
            <a:r>
              <a:rPr lang="en-US" sz="3500" dirty="0" smtClean="0"/>
              <a:t>sleep</a:t>
            </a:r>
          </a:p>
          <a:p>
            <a:pPr marL="688975" indent="0">
              <a:buNone/>
            </a:pPr>
            <a:r>
              <a:rPr lang="en-US" sz="3500" dirty="0" smtClean="0"/>
              <a:t>Nadir </a:t>
            </a:r>
            <a:r>
              <a:rPr lang="en-US" sz="3500" i="1" dirty="0" smtClean="0"/>
              <a:t>(lowest)</a:t>
            </a:r>
            <a:r>
              <a:rPr lang="en-US" sz="3500" dirty="0" smtClean="0"/>
              <a:t> – 10 am to noon</a:t>
            </a:r>
          </a:p>
          <a:p>
            <a:r>
              <a:rPr lang="en-US" sz="3500" b="1" dirty="0" smtClean="0">
                <a:solidFill>
                  <a:srgbClr val="7030A0"/>
                </a:solidFill>
              </a:rPr>
              <a:t>Reference Range Serum PRL</a:t>
            </a:r>
          </a:p>
          <a:p>
            <a:r>
              <a:rPr lang="en-US" sz="3500" b="1" dirty="0" smtClean="0"/>
              <a:t>1-25</a:t>
            </a:r>
            <a:r>
              <a:rPr lang="en-US" sz="3500" dirty="0" smtClean="0"/>
              <a:t> </a:t>
            </a:r>
            <a:r>
              <a:rPr lang="en-US" sz="3500" dirty="0" err="1" smtClean="0"/>
              <a:t>ng</a:t>
            </a:r>
            <a:r>
              <a:rPr lang="en-US" sz="3500" dirty="0" smtClean="0"/>
              <a:t>/</a:t>
            </a:r>
            <a:r>
              <a:rPr lang="en-US" sz="3500" dirty="0" err="1" smtClean="0"/>
              <a:t>mL</a:t>
            </a:r>
            <a:r>
              <a:rPr lang="en-US" sz="3500" dirty="0" smtClean="0"/>
              <a:t> or </a:t>
            </a:r>
            <a:r>
              <a:rPr lang="en-US" sz="3500" dirty="0" err="1" smtClean="0"/>
              <a:t>ug</a:t>
            </a:r>
            <a:r>
              <a:rPr lang="en-US" sz="3500" dirty="0" smtClean="0"/>
              <a:t>/L for </a:t>
            </a:r>
            <a:r>
              <a:rPr lang="en-US" sz="3500" b="1" dirty="0" smtClean="0"/>
              <a:t>females</a:t>
            </a:r>
            <a:endParaRPr lang="en-US" sz="3500" dirty="0" smtClean="0"/>
          </a:p>
          <a:p>
            <a:r>
              <a:rPr lang="en-US" sz="3500" b="1" dirty="0" smtClean="0"/>
              <a:t>1-20</a:t>
            </a:r>
            <a:r>
              <a:rPr lang="en-US" sz="3500" dirty="0" smtClean="0"/>
              <a:t> </a:t>
            </a:r>
            <a:r>
              <a:rPr lang="en-US" sz="3500" dirty="0" err="1" smtClean="0"/>
              <a:t>ng</a:t>
            </a:r>
            <a:r>
              <a:rPr lang="en-US" sz="3500" dirty="0" smtClean="0"/>
              <a:t>/</a:t>
            </a:r>
            <a:r>
              <a:rPr lang="en-US" sz="3500" dirty="0" err="1" smtClean="0"/>
              <a:t>mL</a:t>
            </a:r>
            <a:r>
              <a:rPr lang="en-US" sz="3500" dirty="0" smtClean="0"/>
              <a:t> or </a:t>
            </a:r>
            <a:r>
              <a:rPr lang="en-US" sz="3500" dirty="0" err="1" smtClean="0"/>
              <a:t>ug</a:t>
            </a:r>
            <a:r>
              <a:rPr lang="en-US" sz="3500" dirty="0" smtClean="0"/>
              <a:t>/L for </a:t>
            </a:r>
            <a:r>
              <a:rPr lang="en-US" sz="3500" b="1" dirty="0" smtClean="0"/>
              <a:t>males</a:t>
            </a:r>
            <a:endParaRPr lang="en-US" sz="3500" dirty="0" smtClean="0"/>
          </a:p>
          <a:p>
            <a:endParaRPr lang="en-US" dirty="0" smtClean="0"/>
          </a:p>
          <a:p>
            <a:pPr>
              <a:lnSpc>
                <a:spcPct val="115000"/>
              </a:lnSpc>
            </a:pPr>
            <a:endParaRPr lang="en-US" dirty="0"/>
          </a:p>
          <a:p>
            <a:pPr>
              <a:buFontTx/>
              <a:buNone/>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772400" cy="1143000"/>
          </a:xfrm>
        </p:spPr>
        <p:txBody>
          <a:bodyPr/>
          <a:lstStyle/>
          <a:p>
            <a:r>
              <a:rPr lang="en-US">
                <a:solidFill>
                  <a:srgbClr val="FF0000"/>
                </a:solidFill>
                <a:latin typeface="Arial" charset="0"/>
              </a:rPr>
              <a:t>ACTH synthesis</a:t>
            </a:r>
          </a:p>
        </p:txBody>
      </p:sp>
      <p:pic>
        <p:nvPicPr>
          <p:cNvPr id="24579" name="Picture 3"/>
          <p:cNvPicPr>
            <a:picLocks noChangeAspect="1" noChangeArrowheads="1"/>
          </p:cNvPicPr>
          <p:nvPr/>
        </p:nvPicPr>
        <p:blipFill>
          <a:blip r:embed="rId2"/>
          <a:srcRect l="1959" t="24492" r="2020" b="22246"/>
          <a:stretch>
            <a:fillRect/>
          </a:stretch>
        </p:blipFill>
        <p:spPr bwMode="auto">
          <a:xfrm>
            <a:off x="228600" y="1447800"/>
            <a:ext cx="8534400" cy="3657600"/>
          </a:xfrm>
          <a:prstGeom prst="rect">
            <a:avLst/>
          </a:prstGeom>
          <a:noFill/>
          <a:ln w="9525">
            <a:noFill/>
            <a:miter lim="800000"/>
            <a:headEnd/>
            <a:tailEnd/>
          </a:ln>
          <a:effectLst/>
        </p:spPr>
      </p:pic>
      <p:sp>
        <p:nvSpPr>
          <p:cNvPr id="24580" name="Rectangle 4"/>
          <p:cNvSpPr>
            <a:spLocks noChangeArrowheads="1"/>
          </p:cNvSpPr>
          <p:nvPr/>
        </p:nvSpPr>
        <p:spPr bwMode="auto">
          <a:xfrm>
            <a:off x="3810000" y="3048000"/>
            <a:ext cx="1371600" cy="2286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4581" name="Text Box 5"/>
          <p:cNvSpPr txBox="1">
            <a:spLocks noChangeArrowheads="1"/>
          </p:cNvSpPr>
          <p:nvPr/>
        </p:nvSpPr>
        <p:spPr bwMode="auto">
          <a:xfrm>
            <a:off x="1355725" y="5222875"/>
            <a:ext cx="7366000" cy="457200"/>
          </a:xfrm>
          <a:prstGeom prst="rect">
            <a:avLst/>
          </a:prstGeom>
          <a:noFill/>
          <a:ln w="9525">
            <a:noFill/>
            <a:miter lim="800000"/>
            <a:headEnd/>
            <a:tailEnd/>
          </a:ln>
          <a:effectLst/>
        </p:spPr>
        <p:txBody>
          <a:bodyPr wrap="none">
            <a:spAutoFit/>
          </a:bodyPr>
          <a:lstStyle/>
          <a:p>
            <a:r>
              <a:rPr lang="en-US"/>
              <a:t>Processing and cleavage of pro-opiomelanocortin (POMC)</a:t>
            </a:r>
          </a:p>
        </p:txBody>
      </p:sp>
      <p:sp>
        <p:nvSpPr>
          <p:cNvPr id="24582" name="Text Box 6"/>
          <p:cNvSpPr txBox="1">
            <a:spLocks noChangeArrowheads="1"/>
          </p:cNvSpPr>
          <p:nvPr/>
        </p:nvSpPr>
        <p:spPr bwMode="auto">
          <a:xfrm>
            <a:off x="4038600" y="2971800"/>
            <a:ext cx="892175" cy="396875"/>
          </a:xfrm>
          <a:prstGeom prst="rect">
            <a:avLst/>
          </a:prstGeom>
          <a:noFill/>
          <a:ln w="9525">
            <a:noFill/>
            <a:miter lim="800000"/>
            <a:headEnd/>
            <a:tailEnd/>
          </a:ln>
          <a:effectLst/>
        </p:spPr>
        <p:txBody>
          <a:bodyPr wrap="none">
            <a:spAutoFit/>
          </a:bodyPr>
          <a:lstStyle/>
          <a:p>
            <a:r>
              <a:rPr lang="en-US" sz="2000" b="1">
                <a:solidFill>
                  <a:schemeClr val="bg1"/>
                </a:solidFill>
                <a:latin typeface="Arial" charset="0"/>
              </a:rPr>
              <a:t>ACTH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95021"/>
            <a:ext cx="8382000" cy="5262979"/>
          </a:xfrm>
          <a:prstGeom prst="rect">
            <a:avLst/>
          </a:prstGeom>
        </p:spPr>
        <p:txBody>
          <a:bodyPr wrap="square">
            <a:spAutoFit/>
          </a:bodyPr>
          <a:lstStyle/>
          <a:p>
            <a:pPr>
              <a:buFont typeface="Arial" pitchFamily="34" charset="0"/>
              <a:buChar char="•"/>
            </a:pPr>
            <a:r>
              <a:rPr lang="en-US" sz="2400" dirty="0" smtClean="0"/>
              <a:t>  pituitary </a:t>
            </a:r>
            <a:r>
              <a:rPr lang="en-US" sz="2400" dirty="0" smtClean="0"/>
              <a:t>tumor is the cause of elevated ACTH </a:t>
            </a:r>
            <a:r>
              <a:rPr lang="en-US" sz="2400" dirty="0" smtClean="0"/>
              <a:t> this </a:t>
            </a:r>
            <a:r>
              <a:rPr lang="en-US" sz="2400" dirty="0" smtClean="0"/>
              <a:t>is known as </a:t>
            </a:r>
            <a:r>
              <a:rPr lang="en-US" sz="2400" dirty="0" smtClean="0"/>
              <a:t> </a:t>
            </a:r>
            <a:r>
              <a:rPr lang="en-US" sz="2400" dirty="0" smtClean="0">
                <a:solidFill>
                  <a:srgbClr val="C00000"/>
                </a:solidFill>
              </a:rPr>
              <a:t>Cushing's </a:t>
            </a:r>
            <a:r>
              <a:rPr lang="en-US" sz="2400" dirty="0" smtClean="0">
                <a:solidFill>
                  <a:srgbClr val="C00000"/>
                </a:solidFill>
              </a:rPr>
              <a:t>Disease </a:t>
            </a:r>
            <a:r>
              <a:rPr lang="en-US" sz="2400" dirty="0" smtClean="0">
                <a:solidFill>
                  <a:srgbClr val="C00000"/>
                </a:solidFill>
              </a:rPr>
              <a:t>.</a:t>
            </a:r>
          </a:p>
          <a:p>
            <a:pPr>
              <a:buFont typeface="Arial" pitchFamily="34" charset="0"/>
              <a:buChar char="•"/>
            </a:pPr>
            <a:r>
              <a:rPr lang="en-US" sz="2400" u="sng" dirty="0" smtClean="0">
                <a:solidFill>
                  <a:srgbClr val="C00000"/>
                </a:solidFill>
              </a:rPr>
              <a:t> </a:t>
            </a:r>
            <a:r>
              <a:rPr lang="en-US" sz="2400" u="sng" dirty="0" smtClean="0">
                <a:solidFill>
                  <a:srgbClr val="C00000"/>
                </a:solidFill>
              </a:rPr>
              <a:t> Cushing’s </a:t>
            </a:r>
            <a:r>
              <a:rPr lang="en-US" sz="2400" u="sng" dirty="0" smtClean="0">
                <a:solidFill>
                  <a:srgbClr val="C00000"/>
                </a:solidFill>
              </a:rPr>
              <a:t>syndrome</a:t>
            </a:r>
            <a:r>
              <a:rPr lang="en-US" sz="2400" dirty="0" smtClean="0"/>
              <a:t> is a rare condition that is the result of too much of the hormone cortisol in the </a:t>
            </a:r>
            <a:r>
              <a:rPr lang="en-US" sz="2400" dirty="0" smtClean="0"/>
              <a:t>body </a:t>
            </a:r>
            <a:r>
              <a:rPr lang="en-US" sz="2400" dirty="0" smtClean="0"/>
              <a:t> regardless of the </a:t>
            </a:r>
            <a:r>
              <a:rPr lang="en-US" sz="2400" dirty="0" err="1" smtClean="0"/>
              <a:t>cause.</a:t>
            </a:r>
            <a:r>
              <a:rPr lang="en-US" sz="2400" dirty="0" err="1" smtClean="0"/>
              <a:t>Such</a:t>
            </a:r>
            <a:r>
              <a:rPr lang="en-US" sz="2400" dirty="0" smtClean="0"/>
              <a:t> patients present with signs </a:t>
            </a:r>
            <a:r>
              <a:rPr lang="en-US" sz="2400" dirty="0" smtClean="0"/>
              <a:t>and symptoms of the excess cortisol (</a:t>
            </a:r>
            <a:r>
              <a:rPr lang="en-US" sz="2400" dirty="0" err="1" smtClean="0"/>
              <a:t>hypercortisolism</a:t>
            </a:r>
            <a:r>
              <a:rPr lang="en-US" sz="2400" dirty="0" smtClean="0"/>
              <a:t>) </a:t>
            </a:r>
            <a:r>
              <a:rPr lang="en-US" sz="2400" dirty="0" smtClean="0"/>
              <a:t>.It is caused by: </a:t>
            </a:r>
          </a:p>
          <a:p>
            <a:pPr marL="457200" indent="-457200">
              <a:buFont typeface="+mj-lt"/>
              <a:buAutoNum type="arabicPeriod"/>
            </a:pPr>
            <a:r>
              <a:rPr lang="en-US" sz="2400" dirty="0" smtClean="0"/>
              <a:t>ACTH producing </a:t>
            </a:r>
            <a:r>
              <a:rPr lang="en-US" sz="2400" dirty="0" err="1" smtClean="0"/>
              <a:t>pitu</a:t>
            </a:r>
            <a:r>
              <a:rPr lang="en-US" sz="2400" dirty="0" smtClean="0"/>
              <a:t> tumors</a:t>
            </a:r>
          </a:p>
          <a:p>
            <a:pPr marL="457200" indent="-457200">
              <a:buFont typeface="+mj-lt"/>
              <a:buAutoNum type="arabicPeriod"/>
            </a:pPr>
            <a:r>
              <a:rPr lang="en-US" sz="2400" dirty="0" smtClean="0"/>
              <a:t> </a:t>
            </a:r>
            <a:r>
              <a:rPr lang="en-US" sz="2400" dirty="0" smtClean="0"/>
              <a:t>cortisol-like </a:t>
            </a:r>
            <a:r>
              <a:rPr lang="en-US" sz="2400" dirty="0" smtClean="0"/>
              <a:t>medications (</a:t>
            </a:r>
            <a:r>
              <a:rPr lang="en-US" sz="2400" dirty="0" smtClean="0"/>
              <a:t>called </a:t>
            </a:r>
            <a:r>
              <a:rPr lang="en-US" sz="2400" dirty="0" err="1" smtClean="0"/>
              <a:t>glucocorticoids</a:t>
            </a:r>
            <a:r>
              <a:rPr lang="en-US" sz="2400" dirty="0" smtClean="0"/>
              <a:t>)</a:t>
            </a:r>
          </a:p>
          <a:p>
            <a:pPr marL="457200" indent="-457200">
              <a:buFont typeface="+mj-lt"/>
              <a:buAutoNum type="arabicPeriod"/>
            </a:pPr>
            <a:r>
              <a:rPr lang="en-US" sz="2400" dirty="0" smtClean="0"/>
              <a:t> ACTH producing </a:t>
            </a:r>
            <a:r>
              <a:rPr lang="en-US" sz="2400" dirty="0" smtClean="0"/>
              <a:t>ectopic tumors</a:t>
            </a:r>
          </a:p>
          <a:p>
            <a:pPr marL="457200" indent="-457200">
              <a:buFont typeface="+mj-lt"/>
              <a:buAutoNum type="arabicPeriod"/>
            </a:pPr>
            <a:r>
              <a:rPr lang="en-US" sz="2400" dirty="0" smtClean="0"/>
              <a:t>Cortisol producing adrenal glands</a:t>
            </a:r>
            <a:endParaRPr lang="en-US" sz="2400" dirty="0" smtClean="0"/>
          </a:p>
          <a:p>
            <a:pPr>
              <a:buFont typeface="Arial" pitchFamily="34" charset="0"/>
              <a:buChar char="•"/>
            </a:pPr>
            <a:r>
              <a:rPr lang="en-US" sz="2400" dirty="0" smtClean="0"/>
              <a:t>   </a:t>
            </a:r>
            <a:r>
              <a:rPr lang="en-US" sz="2400" dirty="0" smtClean="0"/>
              <a:t>Primary </a:t>
            </a:r>
            <a:r>
              <a:rPr lang="en-US" sz="2400" dirty="0" smtClean="0"/>
              <a:t>adrenal insufficiency, also called </a:t>
            </a:r>
            <a:r>
              <a:rPr lang="en-US" sz="2400" dirty="0" smtClean="0">
                <a:solidFill>
                  <a:srgbClr val="C00000"/>
                </a:solidFill>
              </a:rPr>
              <a:t>Addison's disease</a:t>
            </a:r>
            <a:r>
              <a:rPr lang="en-US" sz="2400" dirty="0" smtClean="0"/>
              <a:t>, occurs when adrenal gland production of cortisol is chronically deficient, resulting in chronically elevated ACTH levels, Skin color will darken   </a:t>
            </a:r>
            <a:endParaRPr lang="en-US" sz="2400" dirty="0"/>
          </a:p>
        </p:txBody>
      </p:sp>
      <p:sp>
        <p:nvSpPr>
          <p:cNvPr id="5" name="Rectangle 4"/>
          <p:cNvSpPr/>
          <p:nvPr/>
        </p:nvSpPr>
        <p:spPr>
          <a:xfrm>
            <a:off x="228600" y="0"/>
            <a:ext cx="8610600" cy="1569660"/>
          </a:xfrm>
          <a:prstGeom prst="rect">
            <a:avLst/>
          </a:prstGeom>
        </p:spPr>
        <p:txBody>
          <a:bodyPr wrap="square">
            <a:spAutoFit/>
          </a:bodyPr>
          <a:lstStyle/>
          <a:p>
            <a:r>
              <a:rPr lang="en-US" sz="2400" b="1" dirty="0" smtClean="0">
                <a:solidFill>
                  <a:srgbClr val="00B050"/>
                </a:solidFill>
              </a:rPr>
              <a:t>-  Vasopressi</a:t>
            </a:r>
            <a:r>
              <a:rPr lang="en-US" sz="2400" dirty="0" smtClean="0"/>
              <a:t>n </a:t>
            </a:r>
            <a:r>
              <a:rPr lang="en-US" sz="2400" dirty="0" smtClean="0"/>
              <a:t>potentiates CRH at both hypothalamic and pituitary levels.</a:t>
            </a:r>
          </a:p>
          <a:p>
            <a:r>
              <a:rPr lang="en-US" sz="2400" b="1" dirty="0" smtClean="0">
                <a:solidFill>
                  <a:srgbClr val="7030A0"/>
                </a:solidFill>
              </a:rPr>
              <a:t>Circadian pattern of release</a:t>
            </a:r>
          </a:p>
          <a:p>
            <a:pPr marL="284163" lvl="1" indent="-58738">
              <a:buFont typeface="Arial" pitchFamily="34" charset="0"/>
              <a:buChar char="•"/>
            </a:pPr>
            <a:r>
              <a:rPr lang="en-US" sz="2400" dirty="0" smtClean="0"/>
              <a:t>  Highest </a:t>
            </a:r>
            <a:r>
              <a:rPr lang="en-US" sz="2400" dirty="0" smtClean="0"/>
              <a:t>levels of cortisol are in early AM following ACTH </a:t>
            </a:r>
            <a:r>
              <a:rPr lang="en-US" sz="2400" dirty="0" smtClean="0"/>
              <a:t>release</a:t>
            </a:r>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0" y="-2337"/>
            <a:ext cx="9140884" cy="6326938"/>
          </a:xfrm>
          <a:prstGeom prst="rect">
            <a:avLst/>
          </a:prstGeom>
          <a:noFill/>
          <a:ln w="9525">
            <a:noFill/>
            <a:miter lim="800000"/>
            <a:headEnd/>
            <a:tailEnd/>
          </a:ln>
          <a:effectLst/>
        </p:spPr>
      </p:pic>
      <p:sp>
        <p:nvSpPr>
          <p:cNvPr id="3" name="Rectangle 2"/>
          <p:cNvSpPr/>
          <p:nvPr/>
        </p:nvSpPr>
        <p:spPr>
          <a:xfrm>
            <a:off x="457200" y="6324600"/>
            <a:ext cx="8229600" cy="461665"/>
          </a:xfrm>
          <a:prstGeom prst="rect">
            <a:avLst/>
          </a:prstGeom>
        </p:spPr>
        <p:txBody>
          <a:bodyPr wrap="square">
            <a:spAutoFit/>
          </a:bodyPr>
          <a:lstStyle/>
          <a:p>
            <a:r>
              <a:rPr lang="en-US" sz="2400" b="1" dirty="0" smtClean="0">
                <a:solidFill>
                  <a:srgbClr val="C00000"/>
                </a:solidFill>
              </a:rPr>
              <a:t>Figure </a:t>
            </a:r>
            <a:r>
              <a:rPr lang="en-US" sz="2400" b="1" dirty="0" smtClean="0">
                <a:solidFill>
                  <a:srgbClr val="C00000"/>
                </a:solidFill>
              </a:rPr>
              <a:t>  </a:t>
            </a:r>
            <a:r>
              <a:rPr lang="en-US" sz="2400" b="1" dirty="0" smtClean="0">
                <a:solidFill>
                  <a:srgbClr val="C00000"/>
                </a:solidFill>
              </a:rPr>
              <a:t>The various causes of Cushing’s syndrome</a:t>
            </a:r>
            <a:endParaRPr lang="en-US" sz="2400" b="1"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3400"/>
            <a:ext cx="4267200" cy="6124754"/>
          </a:xfrm>
          <a:prstGeom prst="rect">
            <a:avLst/>
          </a:prstGeom>
          <a:noFill/>
        </p:spPr>
        <p:txBody>
          <a:bodyPr wrap="square" rtlCol="0">
            <a:spAutoFit/>
          </a:bodyPr>
          <a:lstStyle/>
          <a:p>
            <a:r>
              <a:rPr lang="en-US" sz="3200" b="1" dirty="0" smtClean="0">
                <a:solidFill>
                  <a:srgbClr val="FF0000"/>
                </a:solidFill>
              </a:rPr>
              <a:t>Increase secretion</a:t>
            </a:r>
            <a:endParaRPr lang="en-US" sz="2400" b="1" dirty="0" smtClean="0">
              <a:solidFill>
                <a:srgbClr val="FF0000"/>
              </a:solidFill>
            </a:endParaRPr>
          </a:p>
          <a:p>
            <a:r>
              <a:rPr lang="en-US" sz="2400" dirty="0" smtClean="0"/>
              <a:t>- CRH</a:t>
            </a:r>
          </a:p>
          <a:p>
            <a:pPr>
              <a:buFontTx/>
              <a:buChar char="-"/>
            </a:pPr>
            <a:r>
              <a:rPr lang="en-US" sz="2400" dirty="0" err="1" smtClean="0"/>
              <a:t>Adrenalectomy</a:t>
            </a:r>
            <a:endParaRPr lang="en-US" sz="2400" dirty="0" smtClean="0"/>
          </a:p>
          <a:p>
            <a:pPr>
              <a:buFontTx/>
              <a:buChar char="-"/>
            </a:pPr>
            <a:r>
              <a:rPr lang="en-US" sz="2400" dirty="0" smtClean="0"/>
              <a:t>Stress:</a:t>
            </a:r>
          </a:p>
          <a:p>
            <a:pPr marL="344488">
              <a:buFontTx/>
              <a:buChar char="-"/>
            </a:pPr>
            <a:r>
              <a:rPr lang="en-US" sz="2400" dirty="0" smtClean="0"/>
              <a:t>Hypoglycemia</a:t>
            </a:r>
          </a:p>
          <a:p>
            <a:pPr marL="344488">
              <a:buFontTx/>
              <a:buChar char="-"/>
            </a:pPr>
            <a:r>
              <a:rPr lang="en-US" sz="2400" dirty="0" smtClean="0"/>
              <a:t>Surgery &amp; trauma</a:t>
            </a:r>
          </a:p>
          <a:p>
            <a:pPr marL="344488">
              <a:buFontTx/>
              <a:buChar char="-"/>
            </a:pPr>
            <a:r>
              <a:rPr lang="en-US" sz="2400" dirty="0" smtClean="0"/>
              <a:t> anesthesia</a:t>
            </a:r>
          </a:p>
          <a:p>
            <a:pPr marL="344488">
              <a:buFontTx/>
              <a:buChar char="-"/>
            </a:pPr>
            <a:r>
              <a:rPr lang="en-US" sz="2400" dirty="0" smtClean="0"/>
              <a:t>Infection &amp; </a:t>
            </a:r>
            <a:r>
              <a:rPr lang="en-US" sz="2400" dirty="0" err="1" smtClean="0"/>
              <a:t>pyrogens</a:t>
            </a:r>
            <a:endParaRPr lang="en-US" sz="2400" dirty="0" smtClean="0"/>
          </a:p>
          <a:p>
            <a:pPr marL="344488" indent="-344488">
              <a:buFontTx/>
              <a:buChar char="-"/>
            </a:pPr>
            <a:r>
              <a:rPr lang="en-US" sz="2400" dirty="0" smtClean="0"/>
              <a:t>ADH</a:t>
            </a:r>
          </a:p>
          <a:p>
            <a:pPr marL="344488" indent="-344488">
              <a:buFontTx/>
              <a:buChar char="-"/>
            </a:pPr>
            <a:r>
              <a:rPr lang="en-US" sz="2400" dirty="0" smtClean="0"/>
              <a:t>Psychiatric disturbances:</a:t>
            </a:r>
          </a:p>
          <a:p>
            <a:pPr marL="688975">
              <a:buFontTx/>
              <a:buChar char="-"/>
            </a:pPr>
            <a:r>
              <a:rPr lang="en-US" sz="2400" dirty="0" smtClean="0"/>
              <a:t>Anxiety, depression</a:t>
            </a:r>
          </a:p>
          <a:p>
            <a:pPr marL="344488" indent="-284163">
              <a:buFontTx/>
              <a:buChar char="-"/>
            </a:pPr>
            <a:r>
              <a:rPr lang="en-US" sz="2400" dirty="0" smtClean="0"/>
              <a:t>adrenergic </a:t>
            </a:r>
            <a:r>
              <a:rPr lang="en-US" sz="2400" dirty="0" smtClean="0"/>
              <a:t>antagonists</a:t>
            </a:r>
          </a:p>
          <a:p>
            <a:pPr marL="344488" indent="-284163">
              <a:buFontTx/>
              <a:buChar char="-"/>
            </a:pPr>
            <a:r>
              <a:rPr lang="en-US" sz="2400" dirty="0" smtClean="0"/>
              <a:t>Serotonin</a:t>
            </a:r>
          </a:p>
          <a:p>
            <a:pPr marL="344488" indent="-284163">
              <a:buFontTx/>
              <a:buChar char="-"/>
            </a:pPr>
            <a:r>
              <a:rPr lang="en-US" sz="2400" dirty="0" smtClean="0"/>
              <a:t>Acetylcholine</a:t>
            </a:r>
          </a:p>
          <a:p>
            <a:pPr marL="344488" indent="-284163">
              <a:buFontTx/>
              <a:buChar char="-"/>
            </a:pPr>
            <a:r>
              <a:rPr lang="en-US" sz="2400" dirty="0" err="1" smtClean="0"/>
              <a:t>Interleukines</a:t>
            </a:r>
            <a:endParaRPr lang="en-US" sz="2400" dirty="0" smtClean="0"/>
          </a:p>
          <a:p>
            <a:pPr marL="344488" indent="-284163">
              <a:buFontTx/>
              <a:buChar char="-"/>
            </a:pPr>
            <a:r>
              <a:rPr lang="en-US" sz="2400" dirty="0" smtClean="0"/>
              <a:t>Gastrointestinal peptides</a:t>
            </a:r>
            <a:endParaRPr lang="en-US" sz="2400" dirty="0"/>
          </a:p>
        </p:txBody>
      </p:sp>
      <p:sp>
        <p:nvSpPr>
          <p:cNvPr id="4" name="TextBox 3"/>
          <p:cNvSpPr txBox="1"/>
          <p:nvPr/>
        </p:nvSpPr>
        <p:spPr>
          <a:xfrm>
            <a:off x="5029200" y="685800"/>
            <a:ext cx="3124200" cy="3539430"/>
          </a:xfrm>
          <a:prstGeom prst="rect">
            <a:avLst/>
          </a:prstGeom>
          <a:noFill/>
        </p:spPr>
        <p:txBody>
          <a:bodyPr wrap="square" rtlCol="0">
            <a:spAutoFit/>
          </a:bodyPr>
          <a:lstStyle/>
          <a:p>
            <a:r>
              <a:rPr lang="en-US" sz="2800" b="1" dirty="0" smtClean="0">
                <a:solidFill>
                  <a:srgbClr val="FF0000"/>
                </a:solidFill>
              </a:rPr>
              <a:t>Decrease secretion</a:t>
            </a:r>
          </a:p>
          <a:p>
            <a:endParaRPr lang="en-US" sz="2800" dirty="0" smtClean="0"/>
          </a:p>
          <a:p>
            <a:r>
              <a:rPr lang="en-US" sz="2800" dirty="0" smtClean="0"/>
              <a:t>Increase cortisol</a:t>
            </a:r>
          </a:p>
          <a:p>
            <a:r>
              <a:rPr lang="en-US" sz="2800" dirty="0" smtClean="0"/>
              <a:t>ACTH</a:t>
            </a:r>
          </a:p>
          <a:p>
            <a:r>
              <a:rPr lang="en-US" sz="2800" dirty="0" err="1" smtClean="0"/>
              <a:t>Somatostatin</a:t>
            </a:r>
            <a:endParaRPr lang="en-US" sz="2800" dirty="0" smtClean="0"/>
          </a:p>
          <a:p>
            <a:r>
              <a:rPr lang="en-US" sz="2800" dirty="0" err="1" smtClean="0"/>
              <a:t>Opiod</a:t>
            </a:r>
            <a:endParaRPr lang="en-US" sz="2800" dirty="0" smtClean="0"/>
          </a:p>
          <a:p>
            <a:r>
              <a:rPr lang="en-US" sz="2800" dirty="0" err="1" smtClean="0"/>
              <a:t>Enkephalins</a:t>
            </a:r>
            <a:endParaRPr lang="en-US" sz="2800" dirty="0" smtClean="0"/>
          </a:p>
          <a:p>
            <a:r>
              <a:rPr lang="en-US" sz="2800" dirty="0" smtClean="0"/>
              <a:t>GABA</a:t>
            </a:r>
            <a:endParaRPr lang="en-US" sz="2800" dirty="0"/>
          </a:p>
        </p:txBody>
      </p:sp>
      <p:sp>
        <p:nvSpPr>
          <p:cNvPr id="6" name="Rectangle 3"/>
          <p:cNvSpPr txBox="1">
            <a:spLocks noChangeArrowheads="1"/>
          </p:cNvSpPr>
          <p:nvPr/>
        </p:nvSpPr>
        <p:spPr>
          <a:xfrm>
            <a:off x="228600" y="152400"/>
            <a:ext cx="8458200" cy="457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7030A0"/>
                </a:solidFill>
                <a:effectLst/>
                <a:uLnTx/>
                <a:uFillTx/>
                <a:latin typeface="+mj-lt"/>
                <a:ea typeface="+mj-ea"/>
                <a:cs typeface="+mj-cs"/>
              </a:rPr>
              <a:t>Disorders of ACTH </a:t>
            </a:r>
            <a:r>
              <a:rPr kumimoji="0" lang="en-US" sz="2800" b="1" i="0" u="none" strike="noStrike" kern="0" cap="none" spc="0" normalizeH="0" baseline="0" noProof="0" dirty="0" smtClean="0">
                <a:ln>
                  <a:noFill/>
                </a:ln>
                <a:solidFill>
                  <a:srgbClr val="7030A0"/>
                </a:solidFill>
                <a:effectLst/>
                <a:uLnTx/>
                <a:uFillTx/>
                <a:latin typeface="+mj-lt"/>
                <a:ea typeface="+mj-ea"/>
                <a:cs typeface="+mj-cs"/>
              </a:rPr>
              <a:t>secretion</a:t>
            </a:r>
            <a:endParaRPr kumimoji="0" lang="en-US" sz="2800" b="1" i="0" u="none" strike="noStrike" kern="0" cap="none" spc="0" normalizeH="0" baseline="0" noProof="0" dirty="0">
              <a:ln>
                <a:noFill/>
              </a:ln>
              <a:solidFill>
                <a:srgbClr val="7030A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0" y="609600"/>
            <a:ext cx="2667000" cy="4114800"/>
          </a:xfrm>
          <a:noFill/>
          <a:ln/>
        </p:spPr>
        <p:txBody>
          <a:bodyPr/>
          <a:lstStyle/>
          <a:p>
            <a:r>
              <a:rPr lang="en-US" sz="4000">
                <a:solidFill>
                  <a:srgbClr val="FF0000"/>
                </a:solidFill>
                <a:latin typeface="Arial" charset="0"/>
              </a:rPr>
              <a:t>Regulation of ACTH </a:t>
            </a:r>
          </a:p>
        </p:txBody>
      </p:sp>
      <p:pic>
        <p:nvPicPr>
          <p:cNvPr id="33795" name="Picture 3"/>
          <p:cNvPicPr>
            <a:picLocks noChangeAspect="1" noChangeArrowheads="1"/>
          </p:cNvPicPr>
          <p:nvPr/>
        </p:nvPicPr>
        <p:blipFill>
          <a:blip r:embed="rId2"/>
          <a:srcRect/>
          <a:stretch>
            <a:fillRect/>
          </a:stretch>
        </p:blipFill>
        <p:spPr bwMode="auto">
          <a:xfrm>
            <a:off x="0" y="0"/>
            <a:ext cx="591502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65125" y="927100"/>
            <a:ext cx="7800975" cy="701675"/>
          </a:xfrm>
          <a:prstGeom prst="rect">
            <a:avLst/>
          </a:prstGeom>
          <a:noFill/>
          <a:ln w="9525">
            <a:noFill/>
            <a:miter lim="800000"/>
            <a:headEnd/>
            <a:tailEnd/>
          </a:ln>
          <a:effectLst/>
        </p:spPr>
        <p:txBody>
          <a:bodyPr wrap="none">
            <a:spAutoFit/>
          </a:bodyPr>
          <a:lstStyle/>
          <a:p>
            <a:r>
              <a:rPr lang="en-GB" sz="2000" b="1" dirty="0">
                <a:solidFill>
                  <a:srgbClr val="7030A0"/>
                </a:solidFill>
                <a:effectLst>
                  <a:outerShdw blurRad="38100" dist="38100" dir="2700000" algn="tl">
                    <a:srgbClr val="000000"/>
                  </a:outerShdw>
                </a:effectLst>
                <a:latin typeface="Tahoma" pitchFamily="34" charset="0"/>
                <a:sym typeface="Symbol" pitchFamily="18" charset="2"/>
              </a:rPr>
              <a:t></a:t>
            </a:r>
            <a:r>
              <a:rPr lang="en-GB" sz="2000" b="1" dirty="0">
                <a:solidFill>
                  <a:srgbClr val="7030A0"/>
                </a:solidFill>
                <a:effectLst>
                  <a:outerShdw blurRad="38100" dist="38100" dir="2700000" algn="tl">
                    <a:srgbClr val="000000"/>
                  </a:outerShdw>
                </a:effectLst>
                <a:latin typeface="Tahoma" pitchFamily="34" charset="0"/>
              </a:rPr>
              <a:t> </a:t>
            </a:r>
            <a:r>
              <a:rPr lang="en-GB" sz="2000" b="1" dirty="0">
                <a:solidFill>
                  <a:srgbClr val="C00000"/>
                </a:solidFill>
                <a:latin typeface="Tahoma" pitchFamily="34" charset="0"/>
              </a:rPr>
              <a:t>ACTH deficiency </a:t>
            </a:r>
            <a:r>
              <a:rPr lang="en-GB" sz="2000" b="1" dirty="0">
                <a:latin typeface="Tahoma" pitchFamily="34" charset="0"/>
                <a:sym typeface="Symbol" pitchFamily="18" charset="2"/>
              </a:rPr>
              <a:t></a:t>
            </a:r>
            <a:r>
              <a:rPr lang="en-GB" sz="2000" b="1" dirty="0">
                <a:latin typeface="Tahoma" pitchFamily="34" charset="0"/>
              </a:rPr>
              <a:t> (within 2 weeks) symptoms of cortisol </a:t>
            </a:r>
          </a:p>
          <a:p>
            <a:r>
              <a:rPr lang="en-GB" sz="2000" b="1" dirty="0">
                <a:latin typeface="Tahoma" pitchFamily="34" charset="0"/>
              </a:rPr>
              <a:t>  </a:t>
            </a:r>
            <a:r>
              <a:rPr lang="sk-SK" sz="2000" b="1" dirty="0">
                <a:latin typeface="Tahoma" pitchFamily="34" charset="0"/>
              </a:rPr>
              <a:t>                                  </a:t>
            </a:r>
            <a:r>
              <a:rPr lang="en-GB" sz="2000" b="1" dirty="0">
                <a:latin typeface="Tahoma" pitchFamily="34" charset="0"/>
              </a:rPr>
              <a:t>insufficiency </a:t>
            </a:r>
            <a:r>
              <a:rPr lang="sk-SK" sz="2000" b="1" dirty="0">
                <a:latin typeface="Tahoma" pitchFamily="34" charset="0"/>
              </a:rPr>
              <a:t>are </a:t>
            </a:r>
            <a:r>
              <a:rPr lang="en-GB" sz="2000" b="1" dirty="0">
                <a:latin typeface="Tahoma" pitchFamily="34" charset="0"/>
              </a:rPr>
              <a:t>develop</a:t>
            </a:r>
            <a:r>
              <a:rPr lang="sk-SK" sz="2000" b="1" dirty="0">
                <a:latin typeface="Tahoma" pitchFamily="34" charset="0"/>
              </a:rPr>
              <a:t>ed</a:t>
            </a:r>
            <a:endParaRPr lang="en-GB" sz="2000" b="1" dirty="0">
              <a:latin typeface="Times New Roman" pitchFamily="18" charset="0"/>
            </a:endParaRPr>
          </a:p>
        </p:txBody>
      </p:sp>
      <p:sp>
        <p:nvSpPr>
          <p:cNvPr id="17411" name="Text Box 3"/>
          <p:cNvSpPr txBox="1">
            <a:spLocks noChangeArrowheads="1"/>
          </p:cNvSpPr>
          <p:nvPr/>
        </p:nvSpPr>
        <p:spPr bwMode="auto">
          <a:xfrm>
            <a:off x="533400" y="1752600"/>
            <a:ext cx="8077200" cy="5109091"/>
          </a:xfrm>
          <a:prstGeom prst="rect">
            <a:avLst/>
          </a:prstGeom>
          <a:noFill/>
          <a:ln w="9525">
            <a:noFill/>
            <a:miter lim="800000"/>
            <a:headEnd/>
            <a:tailEnd/>
          </a:ln>
          <a:effectLst/>
        </p:spPr>
        <p:txBody>
          <a:bodyPr wrap="square">
            <a:spAutoFit/>
          </a:bodyPr>
          <a:lstStyle/>
          <a:p>
            <a:r>
              <a:rPr lang="en-GB" sz="2000" b="1" dirty="0">
                <a:latin typeface="Tahoma" pitchFamily="34" charset="0"/>
              </a:rPr>
              <a:t>- nausea, vomiting, anorexia, fatigue, weakness</a:t>
            </a:r>
          </a:p>
          <a:p>
            <a:endParaRPr lang="en-GB" sz="2000" b="1" dirty="0">
              <a:latin typeface="Tahoma" pitchFamily="34" charset="0"/>
            </a:endParaRPr>
          </a:p>
          <a:p>
            <a:endParaRPr lang="en-GB" sz="2000" b="1" dirty="0">
              <a:latin typeface="Tahoma" pitchFamily="34" charset="0"/>
            </a:endParaRPr>
          </a:p>
          <a:p>
            <a:pPr>
              <a:buFontTx/>
              <a:buChar char="-"/>
            </a:pPr>
            <a:r>
              <a:rPr lang="sk-SK" sz="2000" b="1" dirty="0">
                <a:latin typeface="Tahoma" pitchFamily="34" charset="0"/>
              </a:rPr>
              <a:t> </a:t>
            </a:r>
            <a:r>
              <a:rPr lang="en-GB" sz="2000" b="1" dirty="0" err="1">
                <a:latin typeface="Tahoma" pitchFamily="34" charset="0"/>
              </a:rPr>
              <a:t>hypoglycemia</a:t>
            </a:r>
            <a:r>
              <a:rPr lang="en-GB" sz="2000" dirty="0">
                <a:latin typeface="Tahoma" pitchFamily="34" charset="0"/>
              </a:rPr>
              <a:t> </a:t>
            </a:r>
            <a:r>
              <a:rPr lang="en-GB" sz="2000" b="1" dirty="0" smtClean="0">
                <a:latin typeface="Tahoma" pitchFamily="34" charset="0"/>
              </a:rPr>
              <a:t>:caused by</a:t>
            </a:r>
          </a:p>
          <a:p>
            <a:pPr marL="457200" indent="-457200">
              <a:buFont typeface="+mj-lt"/>
              <a:buAutoNum type="arabicPeriod"/>
            </a:pPr>
            <a:r>
              <a:rPr lang="en-GB" sz="2000" dirty="0" smtClean="0">
                <a:latin typeface="Tahoma" pitchFamily="34" charset="0"/>
              </a:rPr>
              <a:t> </a:t>
            </a:r>
            <a:r>
              <a:rPr lang="en-GB" sz="2000" dirty="0">
                <a:latin typeface="Tahoma" pitchFamily="34" charset="0"/>
              </a:rPr>
              <a:t>increased sensitivity</a:t>
            </a:r>
            <a:r>
              <a:rPr lang="sk-SK" sz="2000" dirty="0">
                <a:latin typeface="Tahoma" pitchFamily="34" charset="0"/>
              </a:rPr>
              <a:t> of tissues to </a:t>
            </a:r>
            <a:r>
              <a:rPr lang="en-GB" sz="2000" dirty="0" smtClean="0">
                <a:latin typeface="Tahoma" pitchFamily="34" charset="0"/>
              </a:rPr>
              <a:t>insulin</a:t>
            </a:r>
          </a:p>
          <a:p>
            <a:pPr marL="457200" indent="-457200">
              <a:buFont typeface="+mj-lt"/>
              <a:buAutoNum type="arabicPeriod"/>
            </a:pPr>
            <a:r>
              <a:rPr lang="sk-SK" sz="2000" dirty="0" smtClean="0">
                <a:latin typeface="Tahoma" pitchFamily="34" charset="0"/>
              </a:rPr>
              <a:t> </a:t>
            </a:r>
            <a:r>
              <a:rPr lang="en-GB" sz="2000" dirty="0">
                <a:latin typeface="Tahoma" pitchFamily="34" charset="0"/>
              </a:rPr>
              <a:t>decreased </a:t>
            </a:r>
            <a:r>
              <a:rPr lang="en-GB" sz="2000" dirty="0" smtClean="0">
                <a:latin typeface="Tahoma" pitchFamily="34" charset="0"/>
              </a:rPr>
              <a:t>glycogen reserves</a:t>
            </a:r>
          </a:p>
          <a:p>
            <a:pPr marL="457200" indent="-457200">
              <a:buFont typeface="+mj-lt"/>
              <a:buAutoNum type="arabicPeriod"/>
            </a:pPr>
            <a:r>
              <a:rPr lang="en-GB" sz="2000" dirty="0" smtClean="0">
                <a:latin typeface="Tahoma" pitchFamily="34" charset="0"/>
              </a:rPr>
              <a:t> </a:t>
            </a:r>
            <a:r>
              <a:rPr lang="en-GB" sz="2000" dirty="0">
                <a:latin typeface="Tahoma" pitchFamily="34" charset="0"/>
              </a:rPr>
              <a:t>decreased gluconeogenesis</a:t>
            </a:r>
            <a:r>
              <a:rPr lang="sk-SK" sz="2000" dirty="0">
                <a:latin typeface="Tahoma" pitchFamily="34" charset="0"/>
              </a:rPr>
              <a:t>)</a:t>
            </a:r>
            <a:endParaRPr lang="en-GB" sz="2000" dirty="0">
              <a:latin typeface="Tahoma" pitchFamily="34" charset="0"/>
            </a:endParaRPr>
          </a:p>
          <a:p>
            <a:endParaRPr lang="en-GB" sz="2000" dirty="0">
              <a:latin typeface="Tahoma" pitchFamily="34" charset="0"/>
            </a:endParaRPr>
          </a:p>
          <a:p>
            <a:endParaRPr lang="en-GB" sz="2000" dirty="0">
              <a:latin typeface="Tahoma" pitchFamily="34" charset="0"/>
            </a:endParaRPr>
          </a:p>
          <a:p>
            <a:pPr>
              <a:buFontTx/>
              <a:buChar char="-"/>
            </a:pPr>
            <a:r>
              <a:rPr lang="sk-SK" sz="2000" b="1" dirty="0">
                <a:latin typeface="Tahoma" pitchFamily="34" charset="0"/>
              </a:rPr>
              <a:t> </a:t>
            </a:r>
            <a:r>
              <a:rPr lang="en-GB" sz="2000" b="1" dirty="0">
                <a:latin typeface="Tahoma" pitchFamily="34" charset="0"/>
              </a:rPr>
              <a:t>in women, loss of body hair and decreased libido</a:t>
            </a:r>
            <a:r>
              <a:rPr lang="sk-SK" sz="2000" b="1" dirty="0">
                <a:latin typeface="Tahoma" pitchFamily="34" charset="0"/>
              </a:rPr>
              <a:t> </a:t>
            </a:r>
            <a:r>
              <a:rPr lang="en-GB" sz="2000" dirty="0">
                <a:latin typeface="Tahoma" pitchFamily="34" charset="0"/>
                <a:sym typeface="Symbol" pitchFamily="18" charset="2"/>
              </a:rPr>
              <a:t></a:t>
            </a:r>
            <a:endParaRPr lang="sk-SK" sz="2000" dirty="0">
              <a:latin typeface="Tahoma" pitchFamily="34" charset="0"/>
            </a:endParaRPr>
          </a:p>
          <a:p>
            <a:pPr>
              <a:lnSpc>
                <a:spcPct val="130000"/>
              </a:lnSpc>
            </a:pPr>
            <a:r>
              <a:rPr lang="sk-SK" sz="2000" dirty="0">
                <a:latin typeface="Tahoma" pitchFamily="34" charset="0"/>
              </a:rPr>
              <a:t>  </a:t>
            </a:r>
            <a:r>
              <a:rPr lang="sk-SK" sz="2000" dirty="0">
                <a:latin typeface="Tahoma" pitchFamily="34" charset="0"/>
                <a:sym typeface="Symbol" pitchFamily="18" charset="2"/>
              </a:rPr>
              <a:t> </a:t>
            </a:r>
            <a:r>
              <a:rPr lang="en-GB" sz="2000" dirty="0">
                <a:latin typeface="Tahoma" pitchFamily="34" charset="0"/>
              </a:rPr>
              <a:t>due to decreased adrenal androgen production</a:t>
            </a:r>
          </a:p>
          <a:p>
            <a:endParaRPr lang="en-GB" sz="2000" dirty="0">
              <a:latin typeface="Tahoma" pitchFamily="34" charset="0"/>
            </a:endParaRPr>
          </a:p>
          <a:p>
            <a:r>
              <a:rPr lang="en-US" sz="2000" b="1" dirty="0" smtClean="0">
                <a:latin typeface="Tahoma" pitchFamily="34" charset="0"/>
              </a:rPr>
              <a:t>-  No features of </a:t>
            </a:r>
            <a:r>
              <a:rPr lang="en-US" sz="2000" b="1" dirty="0" err="1" smtClean="0">
                <a:latin typeface="Tahoma" pitchFamily="34" charset="0"/>
              </a:rPr>
              <a:t>mineralocorticoid</a:t>
            </a:r>
            <a:r>
              <a:rPr lang="en-US" sz="2000" b="1" dirty="0" smtClean="0">
                <a:latin typeface="Tahoma" pitchFamily="34" charset="0"/>
              </a:rPr>
              <a:t> deficiency</a:t>
            </a:r>
          </a:p>
          <a:p>
            <a:r>
              <a:rPr lang="en-US" sz="2000" b="1" dirty="0" smtClean="0">
                <a:latin typeface="Tahoma" pitchFamily="34" charset="0"/>
              </a:rPr>
              <a:t>Aldosterone secretion is unaffected </a:t>
            </a:r>
          </a:p>
          <a:p>
            <a:endParaRPr lang="en-GB" sz="2000" dirty="0">
              <a:latin typeface="Tahoma" pitchFamily="34" charset="0"/>
            </a:endParaRPr>
          </a:p>
          <a:p>
            <a:r>
              <a:rPr lang="en-US" sz="2000" b="1" dirty="0" smtClean="0">
                <a:latin typeface="Tahoma" pitchFamily="34" charset="0"/>
              </a:rPr>
              <a:t> </a:t>
            </a:r>
            <a:endParaRPr lang="en-GB" sz="2000" b="1" dirty="0">
              <a:latin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57200" y="304800"/>
            <a:ext cx="8153400" cy="830997"/>
          </a:xfrm>
          <a:prstGeom prst="rect">
            <a:avLst/>
          </a:prstGeom>
          <a:noFill/>
          <a:ln w="9525">
            <a:noFill/>
            <a:miter lim="800000"/>
            <a:headEnd/>
            <a:tailEnd/>
          </a:ln>
          <a:effectLst/>
        </p:spPr>
        <p:txBody>
          <a:bodyPr wrap="square">
            <a:spAutoFit/>
          </a:bodyPr>
          <a:lstStyle/>
          <a:p>
            <a:r>
              <a:rPr lang="en-GB" sz="2000" b="1" dirty="0" smtClean="0">
                <a:solidFill>
                  <a:srgbClr val="C00000"/>
                </a:solidFill>
                <a:latin typeface="Tahoma" pitchFamily="34" charset="0"/>
              </a:rPr>
              <a:t> </a:t>
            </a:r>
            <a:r>
              <a:rPr lang="en-GB" sz="2400" b="1" dirty="0" smtClean="0">
                <a:solidFill>
                  <a:srgbClr val="C00000"/>
                </a:solidFill>
                <a:latin typeface="Tahoma" pitchFamily="34" charset="0"/>
              </a:rPr>
              <a:t>excessive </a:t>
            </a:r>
            <a:r>
              <a:rPr lang="en-GB" sz="2400" b="1" dirty="0">
                <a:solidFill>
                  <a:srgbClr val="C00000"/>
                </a:solidFill>
                <a:latin typeface="Tahoma" pitchFamily="34" charset="0"/>
              </a:rPr>
              <a:t>secretion of corticotrophin</a:t>
            </a:r>
            <a:r>
              <a:rPr lang="en-GB" sz="2400" dirty="0">
                <a:solidFill>
                  <a:srgbClr val="C00000"/>
                </a:solidFill>
                <a:latin typeface="Tahoma" pitchFamily="34" charset="0"/>
              </a:rPr>
              <a:t> (ACTH) </a:t>
            </a:r>
            <a:r>
              <a:rPr lang="en-GB" sz="2000" dirty="0">
                <a:latin typeface="Tahoma" pitchFamily="34" charset="0"/>
                <a:sym typeface="Symbol" pitchFamily="18" charset="2"/>
              </a:rPr>
              <a:t></a:t>
            </a:r>
            <a:r>
              <a:rPr lang="en-GB" sz="2000" dirty="0">
                <a:latin typeface="Tahoma" pitchFamily="34" charset="0"/>
              </a:rPr>
              <a:t> central form of</a:t>
            </a:r>
            <a:r>
              <a:rPr lang="sk-SK" sz="2000" dirty="0">
                <a:latin typeface="Tahoma" pitchFamily="34" charset="0"/>
              </a:rPr>
              <a:t> </a:t>
            </a:r>
            <a:r>
              <a:rPr lang="en-US" sz="2000" dirty="0" smtClean="0">
                <a:latin typeface="Tahoma" pitchFamily="34" charset="0"/>
              </a:rPr>
              <a:t> </a:t>
            </a:r>
            <a:r>
              <a:rPr lang="en-GB" sz="2000" dirty="0" smtClean="0">
                <a:latin typeface="Tahoma" pitchFamily="34" charset="0"/>
              </a:rPr>
              <a:t>Cushing </a:t>
            </a:r>
            <a:r>
              <a:rPr lang="en-GB" sz="2000" dirty="0">
                <a:latin typeface="Tahoma" pitchFamily="34" charset="0"/>
              </a:rPr>
              <a:t>syndrome (Cushing disease</a:t>
            </a:r>
            <a:r>
              <a:rPr lang="en-GB" sz="2400" dirty="0">
                <a:solidFill>
                  <a:srgbClr val="C00000"/>
                </a:solidFill>
                <a:latin typeface="Tahoma" pitchFamily="34" charset="0"/>
              </a:rPr>
              <a:t>)</a:t>
            </a:r>
          </a:p>
        </p:txBody>
      </p:sp>
      <p:sp>
        <p:nvSpPr>
          <p:cNvPr id="21507" name="Text Box 3"/>
          <p:cNvSpPr txBox="1">
            <a:spLocks noChangeArrowheads="1"/>
          </p:cNvSpPr>
          <p:nvPr/>
        </p:nvSpPr>
        <p:spPr bwMode="auto">
          <a:xfrm>
            <a:off x="762000" y="1371600"/>
            <a:ext cx="7749958" cy="1015663"/>
          </a:xfrm>
          <a:prstGeom prst="rect">
            <a:avLst/>
          </a:prstGeom>
          <a:noFill/>
          <a:ln w="9525">
            <a:noFill/>
            <a:miter lim="800000"/>
            <a:headEnd/>
            <a:tailEnd/>
          </a:ln>
          <a:effectLst/>
        </p:spPr>
        <p:txBody>
          <a:bodyPr wrap="square">
            <a:spAutoFit/>
          </a:bodyPr>
          <a:lstStyle/>
          <a:p>
            <a:r>
              <a:rPr lang="en-GB" sz="2000" b="1" dirty="0">
                <a:solidFill>
                  <a:srgbClr val="C00000"/>
                </a:solidFill>
                <a:effectLst>
                  <a:outerShdw blurRad="38100" dist="38100" dir="2700000" algn="tl">
                    <a:srgbClr val="000000"/>
                  </a:outerShdw>
                </a:effectLst>
                <a:latin typeface="Tahoma" pitchFamily="34" charset="0"/>
              </a:rPr>
              <a:t>Causes</a:t>
            </a:r>
            <a:r>
              <a:rPr lang="en-GB" sz="2000" b="1" dirty="0" smtClean="0">
                <a:solidFill>
                  <a:srgbClr val="C00000"/>
                </a:solidFill>
                <a:effectLst>
                  <a:outerShdw blurRad="38100" dist="38100" dir="2700000" algn="tl">
                    <a:srgbClr val="000000"/>
                  </a:outerShdw>
                </a:effectLst>
                <a:latin typeface="Tahoma" pitchFamily="34" charset="0"/>
              </a:rPr>
              <a:t>:</a:t>
            </a:r>
          </a:p>
          <a:p>
            <a:r>
              <a:rPr lang="en-GB" sz="2000" dirty="0" smtClean="0">
                <a:effectLst>
                  <a:outerShdw blurRad="38100" dist="38100" dir="2700000" algn="tl">
                    <a:srgbClr val="000000"/>
                  </a:outerShdw>
                </a:effectLst>
                <a:latin typeface="Tahoma" pitchFamily="34" charset="0"/>
              </a:rPr>
              <a:t>    -  </a:t>
            </a:r>
            <a:r>
              <a:rPr lang="en-GB" sz="2000" dirty="0" smtClean="0">
                <a:latin typeface="Tahoma" pitchFamily="34" charset="0"/>
              </a:rPr>
              <a:t>micro- </a:t>
            </a:r>
            <a:r>
              <a:rPr lang="en-GB" sz="2000" dirty="0">
                <a:latin typeface="Tahoma" pitchFamily="34" charset="0"/>
              </a:rPr>
              <a:t>or </a:t>
            </a:r>
            <a:r>
              <a:rPr lang="en-GB" sz="2000" dirty="0" err="1">
                <a:latin typeface="Tahoma" pitchFamily="34" charset="0"/>
              </a:rPr>
              <a:t>macroadenomas</a:t>
            </a:r>
            <a:r>
              <a:rPr lang="en-GB" sz="2000" dirty="0">
                <a:latin typeface="Tahoma" pitchFamily="34" charset="0"/>
              </a:rPr>
              <a:t> of </a:t>
            </a:r>
            <a:r>
              <a:rPr lang="en-GB" sz="2000" dirty="0" err="1">
                <a:latin typeface="Tahoma" pitchFamily="34" charset="0"/>
              </a:rPr>
              <a:t>adenohypoph</a:t>
            </a:r>
            <a:r>
              <a:rPr lang="sk-SK" sz="2000" dirty="0">
                <a:latin typeface="Tahoma" pitchFamily="34" charset="0"/>
              </a:rPr>
              <a:t>y</a:t>
            </a:r>
            <a:r>
              <a:rPr lang="en-GB" sz="2000" dirty="0" smtClean="0">
                <a:latin typeface="Tahoma" pitchFamily="34" charset="0"/>
              </a:rPr>
              <a:t>sis </a:t>
            </a:r>
          </a:p>
          <a:p>
            <a:r>
              <a:rPr lang="en-GB" sz="2000" dirty="0" smtClean="0">
                <a:latin typeface="Tahoma" pitchFamily="34" charset="0"/>
              </a:rPr>
              <a:t> </a:t>
            </a:r>
            <a:r>
              <a:rPr lang="en-GB" sz="2000" dirty="0" smtClean="0">
                <a:latin typeface="Tahoma" pitchFamily="34" charset="0"/>
              </a:rPr>
              <a:t>   -</a:t>
            </a:r>
            <a:r>
              <a:rPr lang="en-GB" sz="2000" dirty="0" smtClean="0">
                <a:latin typeface="Tahoma" pitchFamily="34" charset="0"/>
              </a:rPr>
              <a:t> </a:t>
            </a:r>
            <a:r>
              <a:rPr lang="en-GB" sz="2000" dirty="0">
                <a:latin typeface="Tahoma" pitchFamily="34" charset="0"/>
              </a:rPr>
              <a:t>hypothalamic </a:t>
            </a:r>
            <a:r>
              <a:rPr lang="en-GB" sz="2000" dirty="0" smtClean="0">
                <a:latin typeface="Tahoma" pitchFamily="34" charset="0"/>
              </a:rPr>
              <a:t> disorders</a:t>
            </a:r>
            <a:endParaRPr lang="en-GB" sz="2000" dirty="0">
              <a:latin typeface="Tahoma" pitchFamily="34" charset="0"/>
            </a:endParaRPr>
          </a:p>
        </p:txBody>
      </p:sp>
      <p:sp>
        <p:nvSpPr>
          <p:cNvPr id="21508" name="Text Box 4"/>
          <p:cNvSpPr txBox="1">
            <a:spLocks noChangeArrowheads="1"/>
          </p:cNvSpPr>
          <p:nvPr/>
        </p:nvSpPr>
        <p:spPr bwMode="auto">
          <a:xfrm>
            <a:off x="457200" y="2743200"/>
            <a:ext cx="7345281" cy="1354217"/>
          </a:xfrm>
          <a:prstGeom prst="rect">
            <a:avLst/>
          </a:prstGeom>
          <a:noFill/>
          <a:ln w="9525">
            <a:noFill/>
            <a:miter lim="800000"/>
            <a:headEnd/>
            <a:tailEnd/>
          </a:ln>
          <a:effectLst/>
        </p:spPr>
        <p:txBody>
          <a:bodyPr wrap="none">
            <a:spAutoFit/>
          </a:bodyPr>
          <a:lstStyle/>
          <a:p>
            <a:r>
              <a:rPr lang="en-GB" sz="2000" b="1" dirty="0">
                <a:solidFill>
                  <a:srgbClr val="C00000"/>
                </a:solidFill>
                <a:effectLst>
                  <a:outerShdw blurRad="38100" dist="38100" dir="2700000" algn="tl">
                    <a:srgbClr val="000000"/>
                  </a:outerShdw>
                </a:effectLst>
                <a:latin typeface="Tahoma" pitchFamily="34" charset="0"/>
              </a:rPr>
              <a:t>Pathophysiology</a:t>
            </a:r>
            <a:r>
              <a:rPr lang="en-GB" sz="2000" b="1" dirty="0" smtClean="0">
                <a:solidFill>
                  <a:srgbClr val="C00000"/>
                </a:solidFill>
                <a:effectLst>
                  <a:outerShdw blurRad="38100" dist="38100" dir="2700000" algn="tl">
                    <a:srgbClr val="000000"/>
                  </a:outerShdw>
                </a:effectLst>
                <a:latin typeface="Tahoma" pitchFamily="34" charset="0"/>
              </a:rPr>
              <a:t>:</a:t>
            </a:r>
            <a:endParaRPr lang="en-GB" sz="2000" b="1" dirty="0">
              <a:solidFill>
                <a:srgbClr val="C00000"/>
              </a:solidFill>
              <a:effectLst>
                <a:outerShdw blurRad="38100" dist="38100" dir="2700000" algn="tl">
                  <a:srgbClr val="000000"/>
                </a:outerShdw>
              </a:effectLst>
              <a:latin typeface="Tahoma" pitchFamily="34" charset="0"/>
            </a:endParaRPr>
          </a:p>
          <a:p>
            <a:pPr>
              <a:lnSpc>
                <a:spcPct val="130000"/>
              </a:lnSpc>
            </a:pPr>
            <a:r>
              <a:rPr lang="sk-SK" sz="2000" b="1" dirty="0">
                <a:effectLst>
                  <a:outerShdw blurRad="38100" dist="38100" dir="2700000" algn="tl">
                    <a:srgbClr val="000000"/>
                  </a:outerShdw>
                </a:effectLst>
                <a:latin typeface="Tahoma" pitchFamily="34" charset="0"/>
              </a:rPr>
              <a:t>C</a:t>
            </a:r>
            <a:r>
              <a:rPr lang="en-GB" sz="2000" b="1" dirty="0" err="1">
                <a:effectLst>
                  <a:outerShdw blurRad="38100" dist="38100" dir="2700000" algn="tl">
                    <a:srgbClr val="000000"/>
                  </a:outerShdw>
                </a:effectLst>
                <a:latin typeface="Tahoma" pitchFamily="34" charset="0"/>
              </a:rPr>
              <a:t>hronic</a:t>
            </a:r>
            <a:r>
              <a:rPr lang="en-GB" sz="2000" b="1" dirty="0">
                <a:effectLst>
                  <a:outerShdw blurRad="38100" dist="38100" dir="2700000" algn="tl">
                    <a:srgbClr val="000000"/>
                  </a:outerShdw>
                </a:effectLst>
                <a:latin typeface="Tahoma" pitchFamily="34" charset="0"/>
              </a:rPr>
              <a:t> </a:t>
            </a:r>
            <a:r>
              <a:rPr lang="en-GB" sz="2000" b="1" dirty="0" err="1">
                <a:effectLst>
                  <a:outerShdw blurRad="38100" dist="38100" dir="2700000" algn="tl">
                    <a:srgbClr val="000000"/>
                  </a:outerShdw>
                </a:effectLst>
                <a:latin typeface="Tahoma" pitchFamily="34" charset="0"/>
              </a:rPr>
              <a:t>hypercortisolism</a:t>
            </a:r>
            <a:r>
              <a:rPr lang="en-GB" sz="2000" dirty="0">
                <a:effectLst>
                  <a:outerShdw blurRad="38100" dist="38100" dir="2700000" algn="tl">
                    <a:srgbClr val="000000"/>
                  </a:outerShdw>
                </a:effectLst>
                <a:latin typeface="Tahoma" pitchFamily="34" charset="0"/>
              </a:rPr>
              <a:t> </a:t>
            </a:r>
            <a:r>
              <a:rPr lang="en-GB" sz="2000" dirty="0">
                <a:latin typeface="Tahoma" pitchFamily="34" charset="0"/>
              </a:rPr>
              <a:t>is the main disturbance</a:t>
            </a:r>
            <a:r>
              <a:rPr lang="sk-SK" sz="2000" dirty="0">
                <a:latin typeface="Tahoma" pitchFamily="34" charset="0"/>
              </a:rPr>
              <a:t> of </a:t>
            </a:r>
            <a:r>
              <a:rPr lang="sk-SK" sz="2000" dirty="0">
                <a:latin typeface="Tahoma" pitchFamily="34" charset="0"/>
                <a:sym typeface="Symbol" pitchFamily="18" charset="2"/>
              </a:rPr>
              <a:t> ACTH</a:t>
            </a:r>
          </a:p>
          <a:p>
            <a:pPr>
              <a:lnSpc>
                <a:spcPct val="180000"/>
              </a:lnSpc>
            </a:pPr>
            <a:r>
              <a:rPr lang="sk-SK" sz="2000" dirty="0">
                <a:effectLst>
                  <a:outerShdw blurRad="38100" dist="38100" dir="2700000" algn="tl">
                    <a:srgbClr val="000000"/>
                  </a:outerShdw>
                </a:effectLst>
                <a:latin typeface="Tahoma" pitchFamily="34" charset="0"/>
                <a:sym typeface="Symbol" pitchFamily="18" charset="2"/>
              </a:rPr>
              <a:t> </a:t>
            </a:r>
            <a:r>
              <a:rPr lang="sk-SK" sz="2000" b="1" dirty="0">
                <a:solidFill>
                  <a:srgbClr val="C00000"/>
                </a:solidFill>
                <a:effectLst>
                  <a:outerShdw blurRad="38100" dist="38100" dir="2700000" algn="tl">
                    <a:srgbClr val="000000"/>
                  </a:outerShdw>
                </a:effectLst>
                <a:latin typeface="Tahoma" pitchFamily="34" charset="0"/>
                <a:sym typeface="Symbol" pitchFamily="18" charset="2"/>
              </a:rPr>
              <a:t>Symptoms and signs:</a:t>
            </a:r>
            <a:endParaRPr lang="en-GB" sz="2000" b="1" dirty="0">
              <a:solidFill>
                <a:srgbClr val="C00000"/>
              </a:solidFill>
              <a:effectLst/>
              <a:latin typeface="Tahoma" pitchFamily="34" charset="0"/>
            </a:endParaRPr>
          </a:p>
        </p:txBody>
      </p:sp>
      <p:sp>
        <p:nvSpPr>
          <p:cNvPr id="21509" name="Text Box 5"/>
          <p:cNvSpPr txBox="1">
            <a:spLocks noChangeArrowheads="1"/>
          </p:cNvSpPr>
          <p:nvPr/>
        </p:nvSpPr>
        <p:spPr bwMode="auto">
          <a:xfrm>
            <a:off x="431800" y="4221163"/>
            <a:ext cx="8871146" cy="1169551"/>
          </a:xfrm>
          <a:prstGeom prst="rect">
            <a:avLst/>
          </a:prstGeom>
          <a:noFill/>
          <a:ln w="9525">
            <a:noFill/>
            <a:miter lim="800000"/>
            <a:headEnd/>
            <a:tailEnd/>
          </a:ln>
          <a:effectLst/>
        </p:spPr>
        <p:txBody>
          <a:bodyPr wrap="none">
            <a:spAutoFit/>
          </a:bodyPr>
          <a:lstStyle/>
          <a:p>
            <a:pPr>
              <a:buFont typeface="Symbol" pitchFamily="18" charset="2"/>
              <a:buChar char="·"/>
            </a:pPr>
            <a:r>
              <a:rPr lang="sk-SK" sz="2000" b="1" dirty="0">
                <a:effectLst>
                  <a:outerShdw blurRad="38100" dist="38100" dir="2700000" algn="tl">
                    <a:srgbClr val="000000"/>
                  </a:outerShdw>
                </a:effectLst>
                <a:latin typeface="Tahoma" pitchFamily="34" charset="0"/>
              </a:rPr>
              <a:t> </a:t>
            </a:r>
            <a:r>
              <a:rPr lang="en-GB" sz="2000" b="1" dirty="0">
                <a:effectLst>
                  <a:outerShdw blurRad="38100" dist="38100" dir="2700000" algn="tl">
                    <a:srgbClr val="000000"/>
                  </a:outerShdw>
                </a:effectLst>
                <a:latin typeface="Tahoma" pitchFamily="34" charset="0"/>
              </a:rPr>
              <a:t>weight gain:</a:t>
            </a:r>
            <a:r>
              <a:rPr lang="en-GB" sz="2000" dirty="0">
                <a:effectLst>
                  <a:outerShdw blurRad="38100" dist="38100" dir="2700000" algn="tl">
                    <a:srgbClr val="000000"/>
                  </a:outerShdw>
                </a:effectLst>
                <a:latin typeface="Tahoma" pitchFamily="34" charset="0"/>
              </a:rPr>
              <a:t> </a:t>
            </a:r>
            <a:r>
              <a:rPr lang="sk-SK" sz="2000" dirty="0">
                <a:latin typeface="Tahoma" pitchFamily="34" charset="0"/>
              </a:rPr>
              <a:t>- </a:t>
            </a:r>
            <a:r>
              <a:rPr lang="en-GB" sz="2000" dirty="0">
                <a:latin typeface="Tahoma" pitchFamily="34" charset="0"/>
              </a:rPr>
              <a:t>accumulation of adipose tissue in the  trunk, facial, and </a:t>
            </a:r>
            <a:endParaRPr lang="sk-SK" sz="2000" dirty="0">
              <a:latin typeface="Tahoma" pitchFamily="34" charset="0"/>
            </a:endParaRPr>
          </a:p>
          <a:p>
            <a:pPr>
              <a:buFont typeface="Symbol" pitchFamily="18" charset="2"/>
              <a:buNone/>
            </a:pPr>
            <a:r>
              <a:rPr lang="sk-SK" sz="2000" dirty="0">
                <a:latin typeface="Tahoma" pitchFamily="34" charset="0"/>
              </a:rPr>
              <a:t>                          </a:t>
            </a:r>
            <a:r>
              <a:rPr lang="en-GB" sz="2000" dirty="0">
                <a:latin typeface="Tahoma" pitchFamily="34" charset="0"/>
              </a:rPr>
              <a:t>cervical areas (</a:t>
            </a:r>
            <a:r>
              <a:rPr lang="en-GB" sz="2000" dirty="0" err="1">
                <a:latin typeface="Tahoma" pitchFamily="34" charset="0"/>
              </a:rPr>
              <a:t>truncal</a:t>
            </a:r>
            <a:r>
              <a:rPr lang="en-GB" sz="2000" dirty="0">
                <a:latin typeface="Tahoma" pitchFamily="34" charset="0"/>
              </a:rPr>
              <a:t> obesity, moon face, buffalo hump) </a:t>
            </a:r>
            <a:r>
              <a:rPr lang="sk-SK" sz="2000" dirty="0">
                <a:latin typeface="Tahoma" pitchFamily="34" charset="0"/>
              </a:rPr>
              <a:t> </a:t>
            </a:r>
          </a:p>
          <a:p>
            <a:pPr>
              <a:lnSpc>
                <a:spcPct val="150000"/>
              </a:lnSpc>
            </a:pPr>
            <a:r>
              <a:rPr lang="sk-SK" sz="2000" dirty="0">
                <a:latin typeface="Tahoma" pitchFamily="34" charset="0"/>
              </a:rPr>
              <a:t>                        - </a:t>
            </a:r>
            <a:r>
              <a:rPr lang="en-GB" sz="2000" dirty="0">
                <a:latin typeface="Tahoma" pitchFamily="34" charset="0"/>
              </a:rPr>
              <a:t>weight gain from  Na and water retention</a:t>
            </a:r>
          </a:p>
        </p:txBody>
      </p:sp>
      <p:sp>
        <p:nvSpPr>
          <p:cNvPr id="21510" name="Text Box 6"/>
          <p:cNvSpPr txBox="1">
            <a:spLocks noChangeArrowheads="1"/>
          </p:cNvSpPr>
          <p:nvPr/>
        </p:nvSpPr>
        <p:spPr bwMode="auto">
          <a:xfrm>
            <a:off x="442913" y="5553075"/>
            <a:ext cx="4416425" cy="396875"/>
          </a:xfrm>
          <a:prstGeom prst="rect">
            <a:avLst/>
          </a:prstGeom>
          <a:noFill/>
          <a:ln w="9525">
            <a:noFill/>
            <a:miter lim="800000"/>
            <a:headEnd/>
            <a:tailEnd/>
          </a:ln>
          <a:effectLst/>
        </p:spPr>
        <p:txBody>
          <a:bodyPr wrap="none">
            <a:spAutoFit/>
          </a:bodyPr>
          <a:lstStyle/>
          <a:p>
            <a:r>
              <a:rPr lang="en-GB" sz="2000" b="1" dirty="0">
                <a:effectLst>
                  <a:outerShdw blurRad="38100" dist="38100" dir="2700000" algn="tl">
                    <a:srgbClr val="000000"/>
                  </a:outerShdw>
                </a:effectLst>
                <a:latin typeface="Tahoma" pitchFamily="34" charset="0"/>
                <a:sym typeface="Symbol" pitchFamily="18" charset="2"/>
              </a:rPr>
              <a:t></a:t>
            </a:r>
            <a:r>
              <a:rPr lang="en-GB" sz="2000" b="1" dirty="0">
                <a:effectLst>
                  <a:outerShdw blurRad="38100" dist="38100" dir="2700000" algn="tl">
                    <a:srgbClr val="000000"/>
                  </a:outerShdw>
                </a:effectLst>
                <a:latin typeface="Tahoma" pitchFamily="34" charset="0"/>
              </a:rPr>
              <a:t> glucose intolerance</a:t>
            </a:r>
            <a:r>
              <a:rPr lang="en-GB" sz="2000" dirty="0">
                <a:effectLst>
                  <a:outerShdw blurRad="38100" dist="38100" dir="2700000" algn="tl">
                    <a:srgbClr val="000000"/>
                  </a:outerShdw>
                </a:effectLst>
                <a:latin typeface="Tahoma" pitchFamily="34" charset="0"/>
              </a:rPr>
              <a:t> </a:t>
            </a:r>
            <a:r>
              <a:rPr lang="en-GB" sz="2000" dirty="0">
                <a:effectLst>
                  <a:outerShdw blurRad="38100" dist="38100" dir="2700000" algn="tl">
                    <a:srgbClr val="000000"/>
                  </a:outerShdw>
                </a:effectLst>
                <a:latin typeface="Tahoma" pitchFamily="34" charset="0"/>
                <a:sym typeface="Symbol" pitchFamily="18" charset="2"/>
              </a:rPr>
              <a:t></a:t>
            </a:r>
            <a:r>
              <a:rPr lang="sk-SK" sz="2000" dirty="0">
                <a:effectLst>
                  <a:outerShdw blurRad="38100" dist="38100" dir="2700000" algn="tl">
                    <a:srgbClr val="000000"/>
                  </a:outerShdw>
                </a:effectLst>
                <a:latin typeface="Tahoma" pitchFamily="34" charset="0"/>
                <a:sym typeface="Symbol" pitchFamily="18" charset="2"/>
              </a:rPr>
              <a:t> </a:t>
            </a:r>
            <a:r>
              <a:rPr lang="sk-SK" sz="2000" dirty="0">
                <a:latin typeface="Tahoma" pitchFamily="34" charset="0"/>
                <a:sym typeface="Symbol" pitchFamily="18" charset="2"/>
              </a:rPr>
              <a:t>DM type 2</a:t>
            </a:r>
            <a:endParaRPr lang="en-GB" sz="2000" dirty="0">
              <a:latin typeface="Tahoma" pitchFamily="34" charset="0"/>
            </a:endParaRPr>
          </a:p>
        </p:txBody>
      </p:sp>
      <p:sp>
        <p:nvSpPr>
          <p:cNvPr id="21511" name="Text Box 7"/>
          <p:cNvSpPr txBox="1">
            <a:spLocks noChangeArrowheads="1"/>
          </p:cNvSpPr>
          <p:nvPr/>
        </p:nvSpPr>
        <p:spPr bwMode="auto">
          <a:xfrm>
            <a:off x="398463" y="6145213"/>
            <a:ext cx="5414962" cy="396875"/>
          </a:xfrm>
          <a:prstGeom prst="rect">
            <a:avLst/>
          </a:prstGeom>
          <a:noFill/>
          <a:ln w="9525">
            <a:noFill/>
            <a:miter lim="800000"/>
            <a:headEnd/>
            <a:tailEnd/>
          </a:ln>
          <a:effectLst/>
        </p:spPr>
        <p:txBody>
          <a:bodyPr wrap="none">
            <a:spAutoFit/>
          </a:bodyPr>
          <a:lstStyle/>
          <a:p>
            <a:r>
              <a:rPr lang="en-GB" sz="2000" b="1" dirty="0">
                <a:effectLst>
                  <a:outerShdw blurRad="38100" dist="38100" dir="2700000" algn="tl">
                    <a:srgbClr val="000000"/>
                  </a:outerShdw>
                </a:effectLst>
                <a:latin typeface="Tahoma" pitchFamily="34" charset="0"/>
                <a:sym typeface="Symbol" pitchFamily="18" charset="2"/>
              </a:rPr>
              <a:t></a:t>
            </a:r>
            <a:r>
              <a:rPr lang="en-GB" sz="2000" b="1" dirty="0">
                <a:effectLst>
                  <a:outerShdw blurRad="38100" dist="38100" dir="2700000" algn="tl">
                    <a:srgbClr val="000000"/>
                  </a:outerShdw>
                </a:effectLst>
                <a:latin typeface="Tahoma" pitchFamily="34" charset="0"/>
              </a:rPr>
              <a:t> </a:t>
            </a:r>
            <a:r>
              <a:rPr lang="en-GB" sz="2000" b="1" dirty="0" err="1">
                <a:effectLst>
                  <a:outerShdw blurRad="38100" dist="38100" dir="2700000" algn="tl">
                    <a:srgbClr val="000000"/>
                  </a:outerShdw>
                </a:effectLst>
                <a:latin typeface="Tahoma" pitchFamily="34" charset="0"/>
              </a:rPr>
              <a:t>polyuria</a:t>
            </a:r>
            <a:r>
              <a:rPr lang="en-GB" sz="2000" b="1" dirty="0">
                <a:effectLst>
                  <a:outerShdw blurRad="38100" dist="38100" dir="2700000" algn="tl">
                    <a:srgbClr val="000000"/>
                  </a:outerShdw>
                </a:effectLst>
                <a:latin typeface="Tahoma" pitchFamily="34" charset="0"/>
              </a:rPr>
              <a:t>:</a:t>
            </a:r>
            <a:r>
              <a:rPr lang="en-GB" sz="2000" dirty="0">
                <a:effectLst>
                  <a:outerShdw blurRad="38100" dist="38100" dir="2700000" algn="tl">
                    <a:srgbClr val="000000"/>
                  </a:outerShdw>
                </a:effectLst>
                <a:latin typeface="Tahoma" pitchFamily="34" charset="0"/>
              </a:rPr>
              <a:t> </a:t>
            </a:r>
            <a:r>
              <a:rPr lang="en-GB" sz="2000" dirty="0">
                <a:latin typeface="Tahoma" pitchFamily="34" charset="0"/>
              </a:rPr>
              <a:t>osmotic </a:t>
            </a:r>
            <a:r>
              <a:rPr lang="en-GB" sz="2000" dirty="0" err="1">
                <a:latin typeface="Tahoma" pitchFamily="34" charset="0"/>
              </a:rPr>
              <a:t>polyuria</a:t>
            </a:r>
            <a:r>
              <a:rPr lang="en-GB" sz="2000" dirty="0">
                <a:latin typeface="Tahoma" pitchFamily="34" charset="0"/>
              </a:rPr>
              <a:t> due to </a:t>
            </a:r>
            <a:r>
              <a:rPr lang="en-GB" sz="2000" dirty="0" err="1">
                <a:latin typeface="Tahoma" pitchFamily="34" charset="0"/>
              </a:rPr>
              <a:t>glycosuria</a:t>
            </a:r>
            <a:endParaRPr lang="en-GB" sz="2000" dirty="0">
              <a:latin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763000" cy="584775"/>
          </a:xfrm>
          <a:prstGeom prst="rect">
            <a:avLst/>
          </a:prstGeom>
        </p:spPr>
        <p:txBody>
          <a:bodyPr wrap="square">
            <a:spAutoFit/>
          </a:bodyPr>
          <a:lstStyle/>
          <a:p>
            <a:pPr algn="ctr"/>
            <a:r>
              <a:rPr lang="en-US" sz="3200" b="1" dirty="0" smtClean="0">
                <a:solidFill>
                  <a:srgbClr val="FF0000"/>
                </a:solidFill>
              </a:rPr>
              <a:t>The ACTH </a:t>
            </a:r>
            <a:r>
              <a:rPr lang="en-US" sz="3200" b="1" dirty="0" smtClean="0">
                <a:solidFill>
                  <a:srgbClr val="FF0000"/>
                </a:solidFill>
              </a:rPr>
              <a:t>stimulation</a:t>
            </a:r>
            <a:endParaRPr lang="en-US" sz="3200" b="1" dirty="0" smtClean="0">
              <a:solidFill>
                <a:srgbClr val="FF0000"/>
              </a:solidFill>
            </a:endParaRPr>
          </a:p>
        </p:txBody>
      </p:sp>
      <p:sp>
        <p:nvSpPr>
          <p:cNvPr id="3" name="Rectangle 2"/>
          <p:cNvSpPr/>
          <p:nvPr/>
        </p:nvSpPr>
        <p:spPr>
          <a:xfrm>
            <a:off x="152400" y="1066800"/>
            <a:ext cx="8763000" cy="5632311"/>
          </a:xfrm>
          <a:prstGeom prst="rect">
            <a:avLst/>
          </a:prstGeom>
        </p:spPr>
        <p:txBody>
          <a:bodyPr wrap="square">
            <a:spAutoFit/>
          </a:bodyPr>
          <a:lstStyle/>
          <a:p>
            <a:pPr algn="justLow">
              <a:buFont typeface="Arial" pitchFamily="34" charset="0"/>
              <a:buChar char="•"/>
            </a:pPr>
            <a:r>
              <a:rPr lang="en-US" sz="2400" dirty="0" smtClean="0"/>
              <a:t>  test</a:t>
            </a:r>
            <a:r>
              <a:rPr lang="en-US" sz="2400" dirty="0" smtClean="0"/>
              <a:t> (also called   Synacthen test) is a medical test  to assess the functioning of the adrenal glands stress response by measuring the adrenal response to adrenocorticotropic  hormone  (ACTH) .  </a:t>
            </a:r>
            <a:endParaRPr lang="en-US" sz="2400" dirty="0" smtClean="0"/>
          </a:p>
          <a:p>
            <a:pPr>
              <a:buFont typeface="Arial" pitchFamily="34" charset="0"/>
              <a:buChar char="•"/>
            </a:pPr>
            <a:r>
              <a:rPr lang="en-US" sz="2400" dirty="0" smtClean="0"/>
              <a:t> </a:t>
            </a:r>
            <a:r>
              <a:rPr lang="en-US" sz="2400" dirty="0" smtClean="0"/>
              <a:t> ACTH</a:t>
            </a:r>
            <a:r>
              <a:rPr lang="en-US" sz="2400" dirty="0" smtClean="0"/>
              <a:t> is a hormone produced in the anterior pituitary gland that </a:t>
            </a:r>
            <a:r>
              <a:rPr lang="en-US" sz="2400" dirty="0" smtClean="0"/>
              <a:t>stimulates the </a:t>
            </a:r>
            <a:r>
              <a:rPr lang="en-US" sz="2400" dirty="0" smtClean="0"/>
              <a:t>adrenal glands </a:t>
            </a:r>
            <a:r>
              <a:rPr lang="en-US" sz="2400" dirty="0" smtClean="0"/>
              <a:t>to    release</a:t>
            </a:r>
            <a:r>
              <a:rPr lang="en-US" sz="2400" dirty="0" smtClean="0"/>
              <a:t> </a:t>
            </a:r>
            <a:r>
              <a:rPr lang="en-US" sz="2400" dirty="0" smtClean="0"/>
              <a:t>cortisol</a:t>
            </a:r>
            <a:r>
              <a:rPr lang="en-US" sz="2400" dirty="0" smtClean="0"/>
              <a:t> </a:t>
            </a:r>
            <a:r>
              <a:rPr lang="en-US" sz="2400" dirty="0" smtClean="0"/>
              <a:t>and</a:t>
            </a:r>
            <a:r>
              <a:rPr lang="en-US" sz="2400" dirty="0" smtClean="0"/>
              <a:t> </a:t>
            </a:r>
            <a:r>
              <a:rPr lang="en-US" sz="2400" dirty="0" smtClean="0"/>
              <a:t>Dehydroepiandrosterone</a:t>
            </a:r>
            <a:r>
              <a:rPr lang="en-US" sz="2400" dirty="0" smtClean="0"/>
              <a:t> </a:t>
            </a:r>
            <a:r>
              <a:rPr lang="en-US" sz="2400" dirty="0" smtClean="0"/>
              <a:t>(DHEAS). </a:t>
            </a:r>
            <a:endParaRPr lang="en-US" sz="2400" dirty="0" smtClean="0"/>
          </a:p>
          <a:p>
            <a:pPr algn="justLow"/>
            <a:r>
              <a:rPr lang="en-US" sz="2400" dirty="0" smtClean="0"/>
              <a:t>During the test, a small amount of synthetic ACTH is injected, and the amount of cortisol, and sometimes aldosterone, the adrenals produce in response is measured. This test may cause mild to moderate side effects in some individuals.</a:t>
            </a:r>
          </a:p>
          <a:p>
            <a:pPr algn="justLow">
              <a:buFont typeface="Arial" pitchFamily="34" charset="0"/>
              <a:buChar char="•"/>
            </a:pPr>
            <a:r>
              <a:rPr lang="en-US" sz="2400" dirty="0" smtClean="0"/>
              <a:t>  This </a:t>
            </a:r>
            <a:r>
              <a:rPr lang="en-US" sz="2400" dirty="0" smtClean="0"/>
              <a:t>test is used to diagnose or exclude </a:t>
            </a:r>
            <a:r>
              <a:rPr lang="en-US" sz="2400" u="sng" dirty="0" smtClean="0"/>
              <a:t>primary and secondary </a:t>
            </a:r>
            <a:r>
              <a:rPr lang="en-US" sz="2400" dirty="0" smtClean="0"/>
              <a:t>adrenal insufficiency, Addison's disease and related conditions. In addition to quantifying adrenal insufficiency, the test can distinguish whether the cause is </a:t>
            </a:r>
            <a:r>
              <a:rPr lang="en-US" sz="2400" u="sng" dirty="0" smtClean="0"/>
              <a:t>adrenal</a:t>
            </a:r>
            <a:r>
              <a:rPr lang="en-US" sz="2400" dirty="0" smtClean="0"/>
              <a:t> (low cortisol and aldosterone production) or p</a:t>
            </a:r>
            <a:r>
              <a:rPr lang="en-US" sz="2400" u="sng" dirty="0" smtClean="0"/>
              <a:t>ituitary </a:t>
            </a:r>
            <a:r>
              <a:rPr lang="en-US" sz="2400" dirty="0" smtClean="0"/>
              <a:t>(low ACTH production)</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0"/>
            <a:ext cx="7772400" cy="1143000"/>
          </a:xfrm>
        </p:spPr>
        <p:txBody>
          <a:bodyPr>
            <a:normAutofit fontScale="90000"/>
          </a:bodyPr>
          <a:lstStyle/>
          <a:p>
            <a:r>
              <a:rPr lang="en-US" sz="4000" dirty="0" err="1">
                <a:solidFill>
                  <a:srgbClr val="FF0000"/>
                </a:solidFill>
                <a:latin typeface="Arial" charset="0"/>
              </a:rPr>
              <a:t>Melanocyte</a:t>
            </a:r>
            <a:r>
              <a:rPr lang="en-US" sz="4000" dirty="0">
                <a:solidFill>
                  <a:srgbClr val="FF0000"/>
                </a:solidFill>
                <a:latin typeface="Arial" charset="0"/>
              </a:rPr>
              <a:t>-stimulating hormone</a:t>
            </a:r>
            <a:br>
              <a:rPr lang="en-US" sz="4000" dirty="0">
                <a:solidFill>
                  <a:srgbClr val="FF0000"/>
                </a:solidFill>
                <a:latin typeface="Arial" charset="0"/>
              </a:rPr>
            </a:br>
            <a:r>
              <a:rPr lang="en-US" sz="4000" dirty="0">
                <a:solidFill>
                  <a:srgbClr val="FF0000"/>
                </a:solidFill>
                <a:latin typeface="Arial" charset="0"/>
              </a:rPr>
              <a:t>(MSH)</a:t>
            </a:r>
          </a:p>
        </p:txBody>
      </p:sp>
      <p:sp>
        <p:nvSpPr>
          <p:cNvPr id="28675" name="Rectangle 3"/>
          <p:cNvSpPr>
            <a:spLocks noGrp="1" noChangeArrowheads="1"/>
          </p:cNvSpPr>
          <p:nvPr>
            <p:ph type="body" idx="1"/>
          </p:nvPr>
        </p:nvSpPr>
        <p:spPr>
          <a:xfrm>
            <a:off x="762000" y="1295400"/>
            <a:ext cx="7772400" cy="4114800"/>
          </a:xfrm>
        </p:spPr>
        <p:txBody>
          <a:bodyPr/>
          <a:lstStyle/>
          <a:p>
            <a:pPr>
              <a:lnSpc>
                <a:spcPct val="90000"/>
              </a:lnSpc>
            </a:pPr>
            <a:r>
              <a:rPr lang="en-US" sz="2800" dirty="0"/>
              <a:t>MSH peptides derived by proteolytic cleavage of POMC </a:t>
            </a:r>
          </a:p>
          <a:p>
            <a:pPr>
              <a:lnSpc>
                <a:spcPct val="90000"/>
              </a:lnSpc>
            </a:pPr>
            <a:r>
              <a:rPr lang="en-US" sz="2800" dirty="0">
                <a:latin typeface="Symbol" pitchFamily="18" charset="2"/>
              </a:rPr>
              <a:t>a</a:t>
            </a:r>
            <a:r>
              <a:rPr lang="en-US" sz="2800" dirty="0"/>
              <a:t>-MSH has antipyretic and anti-inflammatory effects</a:t>
            </a:r>
          </a:p>
          <a:p>
            <a:pPr lvl="1">
              <a:lnSpc>
                <a:spcPct val="90000"/>
              </a:lnSpc>
            </a:pPr>
            <a:r>
              <a:rPr lang="en-US" sz="2400" dirty="0"/>
              <a:t>Also inhibits CRH and LHRH secretion</a:t>
            </a:r>
          </a:p>
          <a:p>
            <a:pPr>
              <a:lnSpc>
                <a:spcPct val="90000"/>
              </a:lnSpc>
            </a:pPr>
            <a:r>
              <a:rPr lang="en-US" sz="2800" dirty="0"/>
              <a:t>Four MSH receptors identified</a:t>
            </a:r>
          </a:p>
          <a:p>
            <a:pPr>
              <a:lnSpc>
                <a:spcPct val="90000"/>
              </a:lnSpc>
            </a:pPr>
            <a:r>
              <a:rPr lang="en-US" sz="2800" dirty="0"/>
              <a:t>May inhibit feeding behavior</a:t>
            </a:r>
          </a:p>
          <a:p>
            <a:pPr>
              <a:lnSpc>
                <a:spcPct val="90000"/>
              </a:lnSpc>
            </a:pPr>
            <a:r>
              <a:rPr lang="en-US" sz="2800" dirty="0"/>
              <a:t>ACTH has MSH-like activity </a:t>
            </a:r>
          </a:p>
          <a:p>
            <a:pPr>
              <a:lnSpc>
                <a:spcPct val="90000"/>
              </a:lnSpc>
            </a:pPr>
            <a:r>
              <a:rPr lang="en-US" sz="2800" dirty="0"/>
              <a:t>However– MSH has NO ACTH like activity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0"/>
            <a:ext cx="7772400" cy="609600"/>
          </a:xfrm>
          <a:noFill/>
          <a:ln/>
        </p:spPr>
        <p:txBody>
          <a:bodyPr/>
          <a:lstStyle/>
          <a:p>
            <a:r>
              <a:rPr lang="en-US" sz="3600" b="1" dirty="0" smtClean="0">
                <a:solidFill>
                  <a:srgbClr val="00B050"/>
                </a:solidFill>
              </a:rPr>
              <a:t>LH, FSH</a:t>
            </a:r>
          </a:p>
        </p:txBody>
      </p:sp>
      <p:sp>
        <p:nvSpPr>
          <p:cNvPr id="35843" name="Rectangle 3"/>
          <p:cNvSpPr>
            <a:spLocks noGrp="1" noChangeArrowheads="1"/>
          </p:cNvSpPr>
          <p:nvPr>
            <p:ph type="body" idx="1"/>
          </p:nvPr>
        </p:nvSpPr>
        <p:spPr>
          <a:xfrm>
            <a:off x="304800" y="533400"/>
            <a:ext cx="8686800" cy="6172200"/>
          </a:xfrm>
        </p:spPr>
        <p:txBody>
          <a:bodyPr/>
          <a:lstStyle/>
          <a:p>
            <a:r>
              <a:rPr lang="en-US" sz="2400" dirty="0" smtClean="0"/>
              <a:t>Secreted from </a:t>
            </a:r>
            <a:r>
              <a:rPr lang="en-US" sz="2400" dirty="0" smtClean="0"/>
              <a:t>cells in anterior pituitary .</a:t>
            </a:r>
          </a:p>
          <a:p>
            <a:r>
              <a:rPr lang="en-US" sz="2400" dirty="0" smtClean="0"/>
              <a:t>Synthesis and secretion stimulated by </a:t>
            </a:r>
            <a:r>
              <a:rPr lang="en-US" sz="2400" dirty="0" err="1" smtClean="0"/>
              <a:t>GnRH</a:t>
            </a:r>
            <a:r>
              <a:rPr lang="en-US" sz="2400" dirty="0" smtClean="0"/>
              <a:t>– major effect on LH</a:t>
            </a:r>
          </a:p>
          <a:p>
            <a:pPr lvl="1">
              <a:buFont typeface="Wingdings" pitchFamily="2" charset="2"/>
              <a:buChar char="Ø"/>
            </a:pPr>
            <a:r>
              <a:rPr lang="en-US" sz="2400" dirty="0" smtClean="0">
                <a:latin typeface="Symbol" pitchFamily="18" charset="2"/>
              </a:rPr>
              <a:t> </a:t>
            </a:r>
            <a:r>
              <a:rPr lang="en-US" sz="2400" b="1" dirty="0" smtClean="0">
                <a:solidFill>
                  <a:srgbClr val="00B050"/>
                </a:solidFill>
              </a:rPr>
              <a:t>LH, </a:t>
            </a:r>
            <a:r>
              <a:rPr lang="en-US" sz="2400" b="1" dirty="0" smtClean="0">
                <a:solidFill>
                  <a:srgbClr val="00B050"/>
                </a:solidFill>
              </a:rPr>
              <a:t>FSH </a:t>
            </a:r>
            <a:r>
              <a:rPr lang="en-US" sz="2400" dirty="0" smtClean="0">
                <a:latin typeface="Symbol" pitchFamily="18" charset="2"/>
              </a:rPr>
              <a:t>a</a:t>
            </a:r>
            <a:r>
              <a:rPr lang="en-US" sz="2400" dirty="0" smtClean="0"/>
              <a:t> </a:t>
            </a:r>
            <a:r>
              <a:rPr lang="en-US" sz="2400" dirty="0"/>
              <a:t>and </a:t>
            </a:r>
            <a:r>
              <a:rPr lang="en-US" sz="2400" dirty="0">
                <a:latin typeface="Symbol" pitchFamily="18" charset="2"/>
              </a:rPr>
              <a:t>b</a:t>
            </a:r>
            <a:r>
              <a:rPr lang="en-US" sz="2400" dirty="0"/>
              <a:t> </a:t>
            </a:r>
            <a:r>
              <a:rPr lang="en-US" sz="2400" dirty="0" smtClean="0"/>
              <a:t>subunits</a:t>
            </a:r>
            <a:r>
              <a:rPr lang="en-US" sz="2400" dirty="0" smtClean="0"/>
              <a:t>, Each </a:t>
            </a:r>
            <a:r>
              <a:rPr lang="en-US" sz="2400" dirty="0"/>
              <a:t>subunit encoded by different gene</a:t>
            </a:r>
          </a:p>
          <a:p>
            <a:pPr>
              <a:buFont typeface="Wingdings" pitchFamily="2" charset="2"/>
              <a:buChar char="Ø"/>
            </a:pPr>
            <a:r>
              <a:rPr lang="en-US" sz="2400" dirty="0">
                <a:latin typeface="Symbol" pitchFamily="18" charset="2"/>
              </a:rPr>
              <a:t>a</a:t>
            </a:r>
            <a:r>
              <a:rPr lang="en-US" sz="2400" dirty="0"/>
              <a:t> subunit is identical for all </a:t>
            </a:r>
            <a:r>
              <a:rPr lang="en-US" sz="2400" dirty="0" smtClean="0"/>
              <a:t>4 hormones(TSH and </a:t>
            </a:r>
            <a:r>
              <a:rPr lang="en-US" sz="2400" dirty="0" err="1" smtClean="0"/>
              <a:t>hCG</a:t>
            </a:r>
            <a:r>
              <a:rPr lang="en-US" sz="2400" dirty="0" smtClean="0"/>
              <a:t>)</a:t>
            </a:r>
            <a:endParaRPr lang="en-US" sz="2400" dirty="0"/>
          </a:p>
          <a:p>
            <a:pPr>
              <a:buFont typeface="Wingdings" pitchFamily="2" charset="2"/>
              <a:buChar char="Ø"/>
            </a:pPr>
            <a:r>
              <a:rPr lang="en-US" sz="2400" dirty="0">
                <a:latin typeface="Symbol" pitchFamily="18" charset="2"/>
              </a:rPr>
              <a:t>b</a:t>
            </a:r>
            <a:r>
              <a:rPr lang="en-US" sz="2400" dirty="0"/>
              <a:t> </a:t>
            </a:r>
            <a:r>
              <a:rPr lang="en-US" sz="2400" dirty="0" smtClean="0"/>
              <a:t>subunit </a:t>
            </a:r>
            <a:r>
              <a:rPr lang="en-US" sz="2400" dirty="0"/>
              <a:t>are unique and provide biological </a:t>
            </a:r>
            <a:r>
              <a:rPr lang="en-US" sz="2400" dirty="0" smtClean="0"/>
              <a:t>specificity</a:t>
            </a:r>
            <a:r>
              <a:rPr lang="en-US" sz="2800" dirty="0" smtClean="0"/>
              <a:t>.</a:t>
            </a:r>
          </a:p>
          <a:p>
            <a:pPr>
              <a:lnSpc>
                <a:spcPct val="90000"/>
              </a:lnSpc>
            </a:pPr>
            <a:r>
              <a:rPr lang="en-US" sz="2400" u="sng" dirty="0" smtClean="0"/>
              <a:t>Pulsatile pattern </a:t>
            </a:r>
            <a:r>
              <a:rPr lang="en-US" sz="2400" dirty="0" smtClean="0"/>
              <a:t>of secretion</a:t>
            </a:r>
          </a:p>
          <a:p>
            <a:pPr lvl="1">
              <a:lnSpc>
                <a:spcPct val="90000"/>
              </a:lnSpc>
            </a:pPr>
            <a:r>
              <a:rPr lang="en-US" sz="2400" dirty="0" smtClean="0"/>
              <a:t>LH pulses are </a:t>
            </a:r>
            <a:r>
              <a:rPr lang="en-US" sz="2400" dirty="0" smtClean="0">
                <a:solidFill>
                  <a:srgbClr val="FF0000"/>
                </a:solidFill>
              </a:rPr>
              <a:t>biphasic</a:t>
            </a:r>
            <a:r>
              <a:rPr lang="en-US" sz="2400" dirty="0" smtClean="0"/>
              <a:t> (every 1 minute, then large pulse at 1 hour)</a:t>
            </a:r>
          </a:p>
          <a:p>
            <a:pPr lvl="1">
              <a:lnSpc>
                <a:spcPct val="90000"/>
              </a:lnSpc>
            </a:pPr>
            <a:r>
              <a:rPr lang="en-US" sz="2400" dirty="0" smtClean="0"/>
              <a:t>FSH pulses are </a:t>
            </a:r>
            <a:r>
              <a:rPr lang="en-US" sz="2400" dirty="0" err="1" smtClean="0">
                <a:solidFill>
                  <a:srgbClr val="FF0000"/>
                </a:solidFill>
              </a:rPr>
              <a:t>uniphasic</a:t>
            </a:r>
            <a:endParaRPr lang="en-US" sz="2400" dirty="0" smtClean="0">
              <a:solidFill>
                <a:srgbClr val="FF0000"/>
              </a:solidFill>
            </a:endParaRPr>
          </a:p>
          <a:p>
            <a:pPr>
              <a:lnSpc>
                <a:spcPct val="90000"/>
              </a:lnSpc>
            </a:pPr>
            <a:r>
              <a:rPr lang="en-US" sz="2400" u="sng" dirty="0" smtClean="0"/>
              <a:t>Diurnal</a:t>
            </a:r>
            <a:r>
              <a:rPr lang="en-US" sz="2400" dirty="0" smtClean="0"/>
              <a:t>– LH/FSH more pronounced during puberty</a:t>
            </a:r>
          </a:p>
          <a:p>
            <a:pPr>
              <a:lnSpc>
                <a:spcPct val="90000"/>
              </a:lnSpc>
            </a:pPr>
            <a:r>
              <a:rPr lang="en-US" sz="2400" u="sng" dirty="0" smtClean="0"/>
              <a:t>Cyclic </a:t>
            </a:r>
            <a:r>
              <a:rPr lang="en-US" sz="2400" dirty="0" smtClean="0"/>
              <a:t>in females– ovarian cycle with LH surge at time of ovulation</a:t>
            </a:r>
          </a:p>
          <a:p>
            <a:pPr>
              <a:lnSpc>
                <a:spcPct val="90000"/>
              </a:lnSpc>
            </a:pPr>
            <a:r>
              <a:rPr lang="en-US" sz="2400" dirty="0" smtClean="0"/>
              <a:t>Males are not cyclic, but </a:t>
            </a:r>
            <a:r>
              <a:rPr lang="en-US" sz="2400" u="sng" dirty="0" smtClean="0"/>
              <a:t>constant pulses </a:t>
            </a:r>
            <a:r>
              <a:rPr lang="en-US" sz="2400" dirty="0" smtClean="0"/>
              <a:t>of LH cause pulses of testosterone to be produced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0" y="228600"/>
            <a:ext cx="9144000" cy="685800"/>
          </a:xfrm>
        </p:spPr>
        <p:txBody>
          <a:bodyPr/>
          <a:lstStyle/>
          <a:p>
            <a:r>
              <a:rPr lang="en-US" sz="2800" b="1" i="1" dirty="0" smtClean="0">
                <a:solidFill>
                  <a:srgbClr val="0000CC"/>
                </a:solidFill>
                <a:effectLst>
                  <a:outerShdw blurRad="38100" dist="38100" dir="2700000" algn="tl">
                    <a:srgbClr val="C0C0C0"/>
                  </a:outerShdw>
                </a:effectLst>
              </a:rPr>
              <a:t>Factors affecting PRL secretion</a:t>
            </a:r>
            <a:endParaRPr lang="en-US" sz="2800" b="1" i="1" dirty="0">
              <a:solidFill>
                <a:srgbClr val="0000CC"/>
              </a:solidFill>
              <a:effectLst>
                <a:outerShdw blurRad="38100" dist="38100" dir="2700000" algn="tl">
                  <a:srgbClr val="C0C0C0"/>
                </a:outerShdw>
              </a:effectLst>
            </a:endParaRPr>
          </a:p>
        </p:txBody>
      </p:sp>
      <p:sp>
        <p:nvSpPr>
          <p:cNvPr id="131076" name="Rectangle 4"/>
          <p:cNvSpPr>
            <a:spLocks noGrp="1" noChangeArrowheads="1"/>
          </p:cNvSpPr>
          <p:nvPr>
            <p:ph type="body" sz="half" idx="4294967295"/>
          </p:nvPr>
        </p:nvSpPr>
        <p:spPr>
          <a:xfrm>
            <a:off x="0" y="1066800"/>
            <a:ext cx="4419600" cy="5791200"/>
          </a:xfrm>
        </p:spPr>
        <p:txBody>
          <a:bodyPr>
            <a:normAutofit/>
          </a:bodyPr>
          <a:lstStyle/>
          <a:p>
            <a:pPr>
              <a:buFontTx/>
              <a:buNone/>
            </a:pPr>
            <a:r>
              <a:rPr lang="en-US" dirty="0"/>
              <a:t>   </a:t>
            </a:r>
            <a:r>
              <a:rPr lang="en-US" sz="2800" dirty="0"/>
              <a:t>Factors increasing PRL secretion</a:t>
            </a:r>
          </a:p>
          <a:p>
            <a:r>
              <a:rPr lang="en-US" sz="2400" dirty="0"/>
              <a:t>Estrogen (during </a:t>
            </a:r>
            <a:r>
              <a:rPr lang="en-US" sz="2400" dirty="0">
                <a:solidFill>
                  <a:srgbClr val="FF0000"/>
                </a:solidFill>
              </a:rPr>
              <a:t>pregnancy</a:t>
            </a:r>
            <a:r>
              <a:rPr lang="en-US" sz="2400" dirty="0"/>
              <a:t> stimulates </a:t>
            </a:r>
            <a:r>
              <a:rPr lang="en-US" sz="2400" dirty="0" err="1"/>
              <a:t>lactotropes</a:t>
            </a:r>
            <a:r>
              <a:rPr lang="en-US" sz="2400" dirty="0"/>
              <a:t> to secrete PRL)</a:t>
            </a:r>
          </a:p>
          <a:p>
            <a:r>
              <a:rPr lang="en-US" sz="2400" dirty="0"/>
              <a:t>Breast feeding (reflex increase) </a:t>
            </a:r>
          </a:p>
          <a:p>
            <a:r>
              <a:rPr lang="en-US" sz="2400" dirty="0" smtClean="0"/>
              <a:t>TRH</a:t>
            </a:r>
          </a:p>
          <a:p>
            <a:r>
              <a:rPr lang="en-US" sz="2400" dirty="0" smtClean="0"/>
              <a:t>Stress</a:t>
            </a:r>
          </a:p>
          <a:p>
            <a:r>
              <a:rPr lang="en-US" sz="2400" dirty="0" smtClean="0"/>
              <a:t>sleep</a:t>
            </a:r>
            <a:endParaRPr lang="en-US" sz="2400" dirty="0"/>
          </a:p>
          <a:p>
            <a:r>
              <a:rPr lang="en-US" sz="2400" dirty="0"/>
              <a:t>Dopamine </a:t>
            </a:r>
            <a:r>
              <a:rPr lang="en-US" sz="2400" dirty="0" smtClean="0"/>
              <a:t>antagonists</a:t>
            </a:r>
          </a:p>
          <a:p>
            <a:r>
              <a:rPr lang="en-US" sz="2400" dirty="0" smtClean="0"/>
              <a:t>chest wall stimulation or trauma</a:t>
            </a:r>
            <a:endParaRPr lang="en-US" sz="2400" dirty="0"/>
          </a:p>
          <a:p>
            <a:endParaRPr lang="en-US" sz="2800" dirty="0"/>
          </a:p>
        </p:txBody>
      </p:sp>
      <p:sp>
        <p:nvSpPr>
          <p:cNvPr id="131077" name="Rectangle 5"/>
          <p:cNvSpPr>
            <a:spLocks noGrp="1" noChangeArrowheads="1"/>
          </p:cNvSpPr>
          <p:nvPr>
            <p:ph type="body" sz="half" idx="4294967295"/>
          </p:nvPr>
        </p:nvSpPr>
        <p:spPr>
          <a:xfrm>
            <a:off x="4648200" y="1219200"/>
            <a:ext cx="4038600" cy="5486400"/>
          </a:xfrm>
        </p:spPr>
        <p:txBody>
          <a:bodyPr>
            <a:normAutofit/>
          </a:bodyPr>
          <a:lstStyle/>
          <a:p>
            <a:pPr>
              <a:buFontTx/>
              <a:buNone/>
            </a:pPr>
            <a:r>
              <a:rPr lang="en-US" sz="2800" dirty="0"/>
              <a:t> Factors inhibiting PRL secretion</a:t>
            </a:r>
          </a:p>
          <a:p>
            <a:r>
              <a:rPr lang="en-US" sz="2400" dirty="0"/>
              <a:t>Dopamine</a:t>
            </a:r>
          </a:p>
          <a:p>
            <a:r>
              <a:rPr lang="en-US" sz="2400" dirty="0" err="1" smtClean="0"/>
              <a:t>Bromocryptine</a:t>
            </a:r>
            <a:r>
              <a:rPr lang="en-US" sz="2400" dirty="0" smtClean="0"/>
              <a:t>, </a:t>
            </a:r>
            <a:r>
              <a:rPr lang="en-US" sz="2400" dirty="0" err="1" smtClean="0"/>
              <a:t>metoclopramid</a:t>
            </a:r>
            <a:r>
              <a:rPr lang="en-US" sz="2400" dirty="0" smtClean="0"/>
              <a:t> </a:t>
            </a:r>
            <a:r>
              <a:rPr lang="en-US" sz="2400" dirty="0"/>
              <a:t>(Dopamine agonist)</a:t>
            </a:r>
          </a:p>
          <a:p>
            <a:r>
              <a:rPr lang="en-US" sz="2400" dirty="0" err="1"/>
              <a:t>Somatostatin</a:t>
            </a:r>
            <a:endParaRPr lang="en-US" sz="2400" dirty="0"/>
          </a:p>
          <a:p>
            <a:r>
              <a:rPr lang="en-US" sz="2400" dirty="0"/>
              <a:t>PRL (by negative feedback)</a:t>
            </a:r>
          </a:p>
        </p:txBody>
      </p:sp>
      <p:sp>
        <p:nvSpPr>
          <p:cNvPr id="62469" name="TextBox 6"/>
          <p:cNvSpPr txBox="1">
            <a:spLocks noChangeArrowheads="1"/>
          </p:cNvSpPr>
          <p:nvPr/>
        </p:nvSpPr>
        <p:spPr bwMode="auto">
          <a:xfrm>
            <a:off x="0" y="4648200"/>
            <a:ext cx="9144000" cy="396875"/>
          </a:xfrm>
          <a:prstGeom prst="rect">
            <a:avLst/>
          </a:prstGeom>
          <a:noFill/>
          <a:ln w="9525">
            <a:noFill/>
            <a:miter lim="800000"/>
            <a:headEnd/>
            <a:tailEnd/>
          </a:ln>
        </p:spPr>
        <p:txBody>
          <a:bodyPr>
            <a:spAutoFit/>
          </a:bodyPr>
          <a:lstStyle/>
          <a:p>
            <a:pPr eaLnBrk="1" hangingPunct="1"/>
            <a:endParaRPr lang="en-US" sz="2000" b="1">
              <a:solidFill>
                <a:srgbClr val="FF0000"/>
              </a:solidFill>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0"/>
            <a:ext cx="8458200" cy="685800"/>
          </a:xfrm>
          <a:noFill/>
          <a:ln/>
        </p:spPr>
        <p:txBody>
          <a:bodyPr/>
          <a:lstStyle/>
          <a:p>
            <a:r>
              <a:rPr lang="en-US" sz="3600" dirty="0" smtClean="0">
                <a:solidFill>
                  <a:srgbClr val="FF0000"/>
                </a:solidFill>
                <a:latin typeface="Arial" charset="0"/>
              </a:rPr>
              <a:t>Pulsatile </a:t>
            </a:r>
            <a:r>
              <a:rPr lang="en-US" sz="3600" dirty="0">
                <a:solidFill>
                  <a:srgbClr val="FF0000"/>
                </a:solidFill>
                <a:latin typeface="Arial" charset="0"/>
              </a:rPr>
              <a:t>secretion of </a:t>
            </a:r>
            <a:r>
              <a:rPr lang="en-US" sz="3600" dirty="0" err="1">
                <a:solidFill>
                  <a:srgbClr val="FF0000"/>
                </a:solidFill>
                <a:latin typeface="Arial" charset="0"/>
              </a:rPr>
              <a:t>GnRH</a:t>
            </a:r>
            <a:r>
              <a:rPr lang="en-US" sz="3600" dirty="0">
                <a:solidFill>
                  <a:srgbClr val="FF0000"/>
                </a:solidFill>
                <a:latin typeface="Arial" charset="0"/>
              </a:rPr>
              <a:t> and LH</a:t>
            </a:r>
          </a:p>
        </p:txBody>
      </p:sp>
      <p:pic>
        <p:nvPicPr>
          <p:cNvPr id="39939" name="Picture 3"/>
          <p:cNvPicPr>
            <a:picLocks noChangeAspect="1" noChangeArrowheads="1"/>
          </p:cNvPicPr>
          <p:nvPr/>
        </p:nvPicPr>
        <p:blipFill>
          <a:blip r:embed="rId2">
            <a:lum bright="24000" contrast="18000"/>
          </a:blip>
          <a:srcRect/>
          <a:stretch>
            <a:fillRect/>
          </a:stretch>
        </p:blipFill>
        <p:spPr bwMode="auto">
          <a:xfrm>
            <a:off x="457200" y="1905000"/>
            <a:ext cx="8181975" cy="4953000"/>
          </a:xfrm>
          <a:prstGeom prst="rect">
            <a:avLst/>
          </a:prstGeom>
          <a:noFill/>
          <a:ln w="9525">
            <a:noFill/>
            <a:miter lim="800000"/>
            <a:headEnd/>
            <a:tailEnd/>
          </a:ln>
          <a:effectLst/>
        </p:spPr>
      </p:pic>
      <p:sp>
        <p:nvSpPr>
          <p:cNvPr id="4" name="Rectangle 3"/>
          <p:cNvSpPr/>
          <p:nvPr/>
        </p:nvSpPr>
        <p:spPr>
          <a:xfrm>
            <a:off x="457200" y="685800"/>
            <a:ext cx="8458200" cy="1200329"/>
          </a:xfrm>
          <a:prstGeom prst="rect">
            <a:avLst/>
          </a:prstGeom>
        </p:spPr>
        <p:txBody>
          <a:bodyPr wrap="square">
            <a:spAutoFit/>
          </a:bodyPr>
          <a:lstStyle/>
          <a:p>
            <a:pPr>
              <a:buFont typeface="Arial" pitchFamily="34" charset="0"/>
              <a:buChar char="•"/>
            </a:pPr>
            <a:r>
              <a:rPr lang="en-US" sz="2400" dirty="0" smtClean="0"/>
              <a:t> FSH secretion controlled by inhibin </a:t>
            </a:r>
          </a:p>
          <a:p>
            <a:pPr>
              <a:buFont typeface="Arial" pitchFamily="34" charset="0"/>
              <a:buChar char="•"/>
            </a:pPr>
            <a:r>
              <a:rPr lang="en-US" sz="2400" dirty="0" smtClean="0"/>
              <a:t>  Pulsatile secretion of </a:t>
            </a:r>
            <a:r>
              <a:rPr lang="en-US" sz="2400" dirty="0" err="1" smtClean="0"/>
              <a:t>GnRH</a:t>
            </a:r>
            <a:r>
              <a:rPr lang="en-US" sz="2400" dirty="0" smtClean="0"/>
              <a:t> and inhibin cause distinct patterns of LH and FSH secretion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28600" y="240804"/>
            <a:ext cx="86868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Tx/>
              <a:buChar char="-"/>
            </a:pPr>
            <a:r>
              <a:rPr kumimoji="0" lang="en-US" sz="2800" b="0" i="0" u="none" strike="noStrike" cap="none" normalizeH="0" baseline="0" dirty="0" smtClean="0">
                <a:ln>
                  <a:noFill/>
                </a:ln>
                <a:effectLst/>
                <a:latin typeface="Calibri" pitchFamily="34" charset="0"/>
                <a:cs typeface="Calibri" pitchFamily="34" charset="0"/>
              </a:rPr>
              <a:t>Inhibin was initially isolated from gonadal fluids based on its ability to selectively </a:t>
            </a:r>
            <a:r>
              <a:rPr kumimoji="0" lang="en-US" sz="2800" b="0" i="0" u="none" strike="noStrike" cap="none" normalizeH="0" baseline="0" dirty="0" smtClean="0">
                <a:ln>
                  <a:noFill/>
                </a:ln>
                <a:solidFill>
                  <a:srgbClr val="00B050"/>
                </a:solidFill>
                <a:effectLst/>
                <a:latin typeface="Calibri" pitchFamily="34" charset="0"/>
                <a:cs typeface="Calibri" pitchFamily="34" charset="0"/>
              </a:rPr>
              <a:t>inhibit FSH </a:t>
            </a:r>
            <a:r>
              <a:rPr kumimoji="0" lang="en-US" sz="2800" b="0" i="0" u="none" strike="noStrike" cap="none" normalizeH="0" baseline="0" dirty="0" smtClean="0">
                <a:ln>
                  <a:noFill/>
                </a:ln>
                <a:effectLst/>
                <a:latin typeface="Calibri" pitchFamily="34" charset="0"/>
                <a:cs typeface="Calibri" pitchFamily="34" charset="0"/>
              </a:rPr>
              <a:t>secretion from pituitary cells. </a:t>
            </a:r>
          </a:p>
          <a:p>
            <a:pPr lvl="0" fontAlgn="base">
              <a:spcBef>
                <a:spcPct val="0"/>
              </a:spcBef>
              <a:spcAft>
                <a:spcPct val="0"/>
              </a:spcAft>
              <a:buFontTx/>
              <a:buChar char="-"/>
            </a:pPr>
            <a:r>
              <a:rPr kumimoji="0" lang="en-US" sz="2800" b="0" i="0" u="none" strike="noStrike" cap="none" normalizeH="0" baseline="0" dirty="0" smtClean="0">
                <a:ln>
                  <a:noFill/>
                </a:ln>
                <a:effectLst/>
                <a:latin typeface="Calibri" pitchFamily="34" charset="0"/>
                <a:cs typeface="Calibri" pitchFamily="34" charset="0"/>
              </a:rPr>
              <a:t> Inhibin is a heterodimer composed of an  </a:t>
            </a:r>
            <a:r>
              <a:rPr kumimoji="0" lang="el-GR" sz="2800" b="0" i="0" u="none" strike="noStrike" cap="none" normalizeH="0" baseline="0" dirty="0" smtClean="0">
                <a:ln>
                  <a:noFill/>
                </a:ln>
                <a:effectLst/>
                <a:latin typeface="Calibri" pitchFamily="34" charset="0"/>
                <a:cs typeface="Calibri" pitchFamily="34" charset="0"/>
              </a:rPr>
              <a:t>α</a:t>
            </a:r>
            <a:r>
              <a:rPr kumimoji="0" lang="en-US" sz="2800" b="0" i="0" u="none" strike="noStrike" cap="none" normalizeH="0" baseline="0" dirty="0" smtClean="0">
                <a:ln>
                  <a:noFill/>
                </a:ln>
                <a:effectLst/>
                <a:latin typeface="Calibri" pitchFamily="34" charset="0"/>
                <a:cs typeface="Calibri" pitchFamily="34" charset="0"/>
              </a:rPr>
              <a:t> -subunit and a  </a:t>
            </a:r>
            <a:r>
              <a:rPr lang="el-GR" sz="2800" dirty="0" smtClean="0">
                <a:latin typeface="Calibri" pitchFamily="34" charset="0"/>
                <a:cs typeface="Calibri" pitchFamily="34" charset="0"/>
              </a:rPr>
              <a:t>β</a:t>
            </a:r>
            <a:r>
              <a:rPr kumimoji="0" lang="en-US" sz="2800" b="0" i="0" u="none" strike="noStrike" cap="none" normalizeH="0" baseline="0" dirty="0" smtClean="0">
                <a:ln>
                  <a:noFill/>
                </a:ln>
                <a:effectLst/>
                <a:latin typeface="Calibri" pitchFamily="34" charset="0"/>
                <a:cs typeface="Calibri" pitchFamily="34" charset="0"/>
              </a:rPr>
              <a:t> A- or </a:t>
            </a:r>
            <a:r>
              <a:rPr lang="el-GR" sz="2800" dirty="0" smtClean="0">
                <a:latin typeface="Calibri" pitchFamily="34" charset="0"/>
                <a:cs typeface="Calibri" pitchFamily="34" charset="0"/>
              </a:rPr>
              <a:t>β</a:t>
            </a:r>
            <a:r>
              <a:rPr kumimoji="0" lang="en-US" sz="2800" b="0" i="0" u="none" strike="noStrike" cap="none" normalizeH="0" baseline="0" dirty="0" smtClean="0">
                <a:ln>
                  <a:noFill/>
                </a:ln>
                <a:effectLst/>
                <a:latin typeface="Calibri" pitchFamily="34" charset="0"/>
                <a:cs typeface="Calibri" pitchFamily="34" charset="0"/>
              </a:rPr>
              <a:t>  B-subunit to form inhibin A or inhibin B, both of which are secreted from the ovary. </a:t>
            </a:r>
          </a:p>
          <a:p>
            <a:pPr lvl="0" fontAlgn="base">
              <a:spcBef>
                <a:spcPct val="0"/>
              </a:spcBef>
              <a:spcAft>
                <a:spcPct val="0"/>
              </a:spcAft>
              <a:buFontTx/>
              <a:buChar char="-"/>
            </a:pPr>
            <a:r>
              <a:rPr lang="en-US" sz="2800" dirty="0" smtClean="0">
                <a:latin typeface="Calibri" pitchFamily="34" charset="0"/>
                <a:cs typeface="Calibri" pitchFamily="34" charset="0"/>
              </a:rPr>
              <a:t> </a:t>
            </a:r>
            <a:r>
              <a:rPr kumimoji="0" lang="en-US" sz="2800" b="0" i="0" u="none" strike="noStrike" cap="none" normalizeH="0" baseline="0" dirty="0" err="1" smtClean="0">
                <a:ln>
                  <a:noFill/>
                </a:ln>
                <a:effectLst/>
                <a:latin typeface="Calibri" pitchFamily="34" charset="0"/>
                <a:cs typeface="Calibri" pitchFamily="34" charset="0"/>
              </a:rPr>
              <a:t>Activin</a:t>
            </a:r>
            <a:r>
              <a:rPr kumimoji="0" lang="en-US" sz="2800" b="0" i="0" u="none" strike="noStrike" cap="none" normalizeH="0" baseline="0" dirty="0" smtClean="0">
                <a:ln>
                  <a:noFill/>
                </a:ln>
                <a:effectLst/>
                <a:latin typeface="Calibri" pitchFamily="34" charset="0"/>
                <a:cs typeface="Calibri" pitchFamily="34" charset="0"/>
              </a:rPr>
              <a:t> is a </a:t>
            </a:r>
            <a:r>
              <a:rPr kumimoji="0" lang="en-US" sz="2800" b="0" i="0" u="none" strike="noStrike" cap="none" normalizeH="0" baseline="0" dirty="0" err="1" smtClean="0">
                <a:ln>
                  <a:noFill/>
                </a:ln>
                <a:effectLst/>
                <a:latin typeface="Calibri" pitchFamily="34" charset="0"/>
                <a:cs typeface="Calibri" pitchFamily="34" charset="0"/>
              </a:rPr>
              <a:t>homodimer</a:t>
            </a:r>
            <a:r>
              <a:rPr kumimoji="0" lang="en-US" sz="2800" b="0" i="0" u="none" strike="noStrike" cap="none" normalizeH="0" baseline="0" dirty="0" smtClean="0">
                <a:ln>
                  <a:noFill/>
                </a:ln>
                <a:effectLst/>
                <a:latin typeface="Calibri" pitchFamily="34" charset="0"/>
                <a:cs typeface="Calibri" pitchFamily="34" charset="0"/>
              </a:rPr>
              <a:t> of inhibin </a:t>
            </a:r>
            <a:r>
              <a:rPr lang="el-GR" sz="2800" dirty="0" smtClean="0">
                <a:latin typeface="Calibri" pitchFamily="34" charset="0"/>
                <a:cs typeface="Calibri" pitchFamily="34" charset="0"/>
              </a:rPr>
              <a:t> β </a:t>
            </a:r>
            <a:r>
              <a:rPr kumimoji="0" lang="en-US" sz="2800" b="0" i="0" u="none" strike="noStrike" cap="none" normalizeH="0" baseline="0" dirty="0" smtClean="0">
                <a:ln>
                  <a:noFill/>
                </a:ln>
                <a:effectLst/>
                <a:latin typeface="Calibri" pitchFamily="34" charset="0"/>
                <a:cs typeface="Calibri" pitchFamily="34" charset="0"/>
              </a:rPr>
              <a:t> subunits with the capacity to stimulate the synthesis and </a:t>
            </a:r>
            <a:r>
              <a:rPr kumimoji="0" lang="en-US" sz="2800" b="0" i="0" u="none" strike="noStrike" cap="none" normalizeH="0" baseline="0" dirty="0" smtClean="0">
                <a:ln>
                  <a:noFill/>
                </a:ln>
                <a:solidFill>
                  <a:srgbClr val="00B050"/>
                </a:solidFill>
                <a:effectLst/>
                <a:latin typeface="Calibri" pitchFamily="34" charset="0"/>
                <a:cs typeface="Calibri" pitchFamily="34" charset="0"/>
              </a:rPr>
              <a:t>secretion of FSH</a:t>
            </a:r>
            <a:r>
              <a:rPr kumimoji="0" lang="en-US" sz="2800" b="0" i="0" u="none" strike="noStrike" cap="none" normalizeH="0" baseline="0" dirty="0" smtClean="0">
                <a:ln>
                  <a:noFill/>
                </a:ln>
                <a:effectLst/>
                <a:latin typeface="Calibri" pitchFamily="34" charset="0"/>
                <a:cs typeface="Calibri" pitchFamily="34" charset="0"/>
              </a:rPr>
              <a:t>. </a:t>
            </a:r>
          </a:p>
          <a:p>
            <a:pPr lvl="0" fontAlgn="base">
              <a:spcBef>
                <a:spcPct val="0"/>
              </a:spcBef>
              <a:spcAft>
                <a:spcPct val="0"/>
              </a:spcAft>
            </a:pPr>
            <a:r>
              <a:rPr kumimoji="0" lang="en-US" sz="2800" b="0" i="0" u="none" strike="noStrike" cap="none" normalizeH="0" baseline="0" dirty="0" smtClean="0">
                <a:ln>
                  <a:noFill/>
                </a:ln>
                <a:effectLst/>
                <a:latin typeface="Calibri" pitchFamily="34" charset="0"/>
                <a:cs typeface="Calibri" pitchFamily="34" charset="0"/>
              </a:rPr>
              <a:t> -</a:t>
            </a:r>
            <a:r>
              <a:rPr lang="en-US" sz="2800" dirty="0" smtClean="0">
                <a:latin typeface="Calibri" pitchFamily="34" charset="0"/>
                <a:cs typeface="Calibri" pitchFamily="34" charset="0"/>
              </a:rPr>
              <a:t>Inhibin B also plays an important negative feedback role on FSH, independent of </a:t>
            </a:r>
            <a:r>
              <a:rPr lang="en-US" sz="2800" dirty="0" err="1" smtClean="0">
                <a:latin typeface="Calibri" pitchFamily="34" charset="0"/>
                <a:cs typeface="Calibri" pitchFamily="34" charset="0"/>
              </a:rPr>
              <a:t>estradiol</a:t>
            </a:r>
            <a:r>
              <a:rPr lang="en-US" sz="2800" dirty="0" smtClean="0">
                <a:latin typeface="Calibri" pitchFamily="34" charset="0"/>
                <a:cs typeface="Calibri" pitchFamily="34" charset="0"/>
              </a:rPr>
              <a:t>, during the menstrual cycle. </a:t>
            </a:r>
          </a:p>
          <a:p>
            <a:pPr lvl="0" fontAlgn="base">
              <a:spcBef>
                <a:spcPct val="0"/>
              </a:spcBef>
              <a:spcAft>
                <a:spcPct val="0"/>
              </a:spcAft>
            </a:pPr>
            <a:r>
              <a:rPr lang="en-US" sz="2800" dirty="0" smtClean="0">
                <a:latin typeface="Calibri" pitchFamily="34" charset="0"/>
                <a:cs typeface="Calibri" pitchFamily="34" charset="0"/>
              </a:rPr>
              <a:t>-  it unlikely that ovarian </a:t>
            </a:r>
            <a:r>
              <a:rPr lang="en-US" sz="2800" dirty="0" err="1" smtClean="0">
                <a:latin typeface="Calibri" pitchFamily="34" charset="0"/>
                <a:cs typeface="Calibri" pitchFamily="34" charset="0"/>
              </a:rPr>
              <a:t>activin</a:t>
            </a:r>
            <a:r>
              <a:rPr lang="en-US" sz="2800" dirty="0" smtClean="0">
                <a:latin typeface="Calibri" pitchFamily="34" charset="0"/>
                <a:cs typeface="Calibri" pitchFamily="34" charset="0"/>
              </a:rPr>
              <a:t> plays an endocrine role in FSH regulation. However, </a:t>
            </a:r>
            <a:r>
              <a:rPr lang="en-US" sz="2800" dirty="0" err="1" smtClean="0">
                <a:latin typeface="Calibri" pitchFamily="34" charset="0"/>
                <a:cs typeface="Calibri" pitchFamily="34" charset="0"/>
              </a:rPr>
              <a:t>activin</a:t>
            </a:r>
            <a:r>
              <a:rPr lang="en-US" sz="2800" dirty="0" smtClean="0">
                <a:latin typeface="Calibri" pitchFamily="34" charset="0"/>
                <a:cs typeface="Calibri" pitchFamily="34" charset="0"/>
              </a:rPr>
              <a:t> may play an </a:t>
            </a:r>
            <a:r>
              <a:rPr lang="en-US" sz="2800" dirty="0" err="1" smtClean="0">
                <a:latin typeface="Calibri" pitchFamily="34" charset="0"/>
                <a:cs typeface="Calibri" pitchFamily="34" charset="0"/>
              </a:rPr>
              <a:t>autocrine</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paracrine</a:t>
            </a:r>
            <a:r>
              <a:rPr lang="en-US" sz="2800" dirty="0" smtClean="0">
                <a:latin typeface="Calibri" pitchFamily="34" charset="0"/>
                <a:cs typeface="Calibri" pitchFamily="34" charset="0"/>
              </a:rPr>
              <a:t> role in the ovary, and it may also act locally in the pituitary to modulate FSH production.</a:t>
            </a:r>
            <a:endParaRPr kumimoji="0" lang="en-US" sz="2800" b="0" i="0" u="none" strike="noStrike" cap="none" normalizeH="0" baseline="0" dirty="0" smtClean="0">
              <a:ln>
                <a:noFill/>
              </a:ln>
              <a:effectLst/>
              <a:latin typeface="Calibri" pitchFamily="34" charset="0"/>
              <a:cs typeface="Calibri" pitchFamily="34" charset="0"/>
            </a:endParaRPr>
          </a:p>
        </p:txBody>
      </p:sp>
      <p:pic>
        <p:nvPicPr>
          <p:cNvPr id="26629" name="Picture 5" descr="http://dualibra.com/wp-content/uploads/2012/04/037800~1/Part%2015.%20Endocrinology%20and%20Metabolism/Section%201.%20Endocrinology/341_files/betalower.gif"/>
          <p:cNvPicPr>
            <a:picLocks noChangeAspect="1" noChangeArrowheads="1"/>
          </p:cNvPicPr>
          <p:nvPr/>
        </p:nvPicPr>
        <p:blipFill>
          <a:blip r:embed="rId2"/>
          <a:srcRect/>
          <a:stretch>
            <a:fillRect/>
          </a:stretch>
        </p:blipFill>
        <p:spPr bwMode="auto">
          <a:xfrm>
            <a:off x="17721263" y="-136525"/>
            <a:ext cx="76200" cy="1238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1"/>
            <a:ext cx="8534400" cy="6400800"/>
          </a:xfrm>
          <a:prstGeom prst="rect">
            <a:avLst/>
          </a:prstGeom>
        </p:spPr>
        <p:txBody>
          <a:bodyPr wrap="square">
            <a:spAutoFit/>
          </a:bodyPr>
          <a:lstStyle/>
          <a:p>
            <a:pPr algn="ctr"/>
            <a:r>
              <a:rPr lang="en-US" sz="2400" b="1" cap="all" dirty="0" smtClean="0">
                <a:solidFill>
                  <a:srgbClr val="FF0000"/>
                </a:solidFill>
              </a:rPr>
              <a:t>HORMONAL INTEGRATION OF THE NORMAL MENSTRUAL CYCLE</a:t>
            </a:r>
          </a:p>
          <a:p>
            <a:pPr>
              <a:buFontTx/>
              <a:buChar char="-"/>
            </a:pPr>
            <a:r>
              <a:rPr lang="en-US" dirty="0" smtClean="0"/>
              <a:t>The sequence of changes in reproductive function is coordinated through a series of  feedback loops that alter pulsatile </a:t>
            </a:r>
            <a:r>
              <a:rPr lang="en-US" dirty="0" err="1" smtClean="0"/>
              <a:t>GnRH</a:t>
            </a:r>
            <a:r>
              <a:rPr lang="en-US" dirty="0" smtClean="0"/>
              <a:t> secretion, the pituitary response to </a:t>
            </a:r>
            <a:r>
              <a:rPr lang="en-US" dirty="0" err="1" smtClean="0"/>
              <a:t>GnRH</a:t>
            </a:r>
            <a:r>
              <a:rPr lang="en-US" dirty="0" smtClean="0"/>
              <a:t>, and the relative secretion of LH and FSH from the </a:t>
            </a:r>
            <a:r>
              <a:rPr lang="en-US" dirty="0" err="1" smtClean="0"/>
              <a:t>gonadotrope</a:t>
            </a:r>
            <a:r>
              <a:rPr lang="en-US" dirty="0" smtClean="0"/>
              <a:t>. </a:t>
            </a:r>
          </a:p>
          <a:p>
            <a:pPr>
              <a:buFontTx/>
              <a:buChar char="-"/>
            </a:pPr>
            <a:r>
              <a:rPr lang="en-US" sz="2000" b="1" dirty="0" smtClean="0">
                <a:solidFill>
                  <a:srgbClr val="00B050"/>
                </a:solidFill>
              </a:rPr>
              <a:t>Negative feed-back</a:t>
            </a:r>
          </a:p>
          <a:p>
            <a:pPr marL="342900" indent="-342900">
              <a:buFont typeface="+mj-lt"/>
              <a:buAutoNum type="arabicPeriod"/>
            </a:pPr>
            <a:r>
              <a:rPr lang="en-US" dirty="0" smtClean="0"/>
              <a:t>    </a:t>
            </a:r>
            <a:r>
              <a:rPr lang="en-US" dirty="0" err="1" smtClean="0"/>
              <a:t>Activin</a:t>
            </a:r>
            <a:r>
              <a:rPr lang="en-US" dirty="0" smtClean="0"/>
              <a:t> is produced in both pituitary </a:t>
            </a:r>
            <a:r>
              <a:rPr lang="en-US" dirty="0" err="1" smtClean="0"/>
              <a:t>gonadotropes</a:t>
            </a:r>
            <a:r>
              <a:rPr lang="en-US" dirty="0" smtClean="0"/>
              <a:t> and </a:t>
            </a:r>
            <a:r>
              <a:rPr lang="en-US" dirty="0" err="1" smtClean="0"/>
              <a:t>folliculostellate</a:t>
            </a:r>
            <a:r>
              <a:rPr lang="en-US" dirty="0" smtClean="0"/>
              <a:t> cells and stimulates the synthesis and secretion of FSH. </a:t>
            </a:r>
          </a:p>
          <a:p>
            <a:pPr marL="342900" indent="-342900">
              <a:buFont typeface="+mj-lt"/>
              <a:buAutoNum type="arabicPeriod"/>
            </a:pPr>
            <a:r>
              <a:rPr lang="en-US" dirty="0" smtClean="0"/>
              <a:t>  </a:t>
            </a:r>
            <a:r>
              <a:rPr lang="en-US" dirty="0" err="1" smtClean="0"/>
              <a:t>Inhibins</a:t>
            </a:r>
            <a:r>
              <a:rPr lang="en-US" dirty="0" smtClean="0"/>
              <a:t> function as potent antagonists of </a:t>
            </a:r>
            <a:r>
              <a:rPr lang="en-US" dirty="0" err="1" smtClean="0"/>
              <a:t>activins</a:t>
            </a:r>
            <a:r>
              <a:rPr lang="en-US" dirty="0" smtClean="0"/>
              <a:t> through sequestration of the </a:t>
            </a:r>
            <a:r>
              <a:rPr lang="en-US" dirty="0" err="1" smtClean="0"/>
              <a:t>activin</a:t>
            </a:r>
            <a:r>
              <a:rPr lang="en-US" dirty="0" smtClean="0"/>
              <a:t> receptors. Although inhibin is expressed in the pituitary, gonadal inhibin is the principal source of feedback inhibition of FSH.</a:t>
            </a:r>
          </a:p>
          <a:p>
            <a:pPr marL="342900" indent="-342900">
              <a:buFont typeface="+mj-lt"/>
              <a:buAutoNum type="arabicPeriod"/>
            </a:pPr>
            <a:r>
              <a:rPr lang="en-US" dirty="0" smtClean="0"/>
              <a:t>  For the majority of the cycle, the reproductive system functions in a classic endocrine negative feedback mode. </a:t>
            </a:r>
            <a:r>
              <a:rPr lang="en-US" dirty="0" err="1" smtClean="0">
                <a:solidFill>
                  <a:srgbClr val="00B050"/>
                </a:solidFill>
              </a:rPr>
              <a:t>Estradiol</a:t>
            </a:r>
            <a:r>
              <a:rPr lang="en-US" dirty="0" smtClean="0">
                <a:solidFill>
                  <a:srgbClr val="00B050"/>
                </a:solidFill>
              </a:rPr>
              <a:t> and progesterone </a:t>
            </a:r>
            <a:r>
              <a:rPr lang="en-US" dirty="0" smtClean="0"/>
              <a:t>inhibit </a:t>
            </a:r>
            <a:r>
              <a:rPr lang="en-US" dirty="0" err="1" smtClean="0"/>
              <a:t>GnRH</a:t>
            </a:r>
            <a:r>
              <a:rPr lang="en-US" dirty="0" smtClean="0"/>
              <a:t> secretion, and the </a:t>
            </a:r>
            <a:r>
              <a:rPr lang="en-US" dirty="0" err="1" smtClean="0"/>
              <a:t>inhibins</a:t>
            </a:r>
            <a:r>
              <a:rPr lang="en-US" dirty="0" smtClean="0"/>
              <a:t> act at the pituitary to selectively inhibit FSH synthesis and secretion .</a:t>
            </a:r>
          </a:p>
          <a:p>
            <a:pPr>
              <a:buFontTx/>
              <a:buChar char="-"/>
            </a:pPr>
            <a:r>
              <a:rPr lang="en-US" dirty="0" smtClean="0"/>
              <a:t> This negative feedback control of FSH is critical to development of the single mature </a:t>
            </a:r>
            <a:r>
              <a:rPr lang="en-US" dirty="0" err="1" smtClean="0"/>
              <a:t>oocyte</a:t>
            </a:r>
            <a:r>
              <a:rPr lang="en-US" dirty="0" smtClean="0"/>
              <a:t> in women. </a:t>
            </a:r>
          </a:p>
          <a:p>
            <a:pPr marL="342900" lvl="1" indent="-342900">
              <a:buFont typeface="+mj-lt"/>
              <a:buAutoNum type="arabicPeriod" startAt="4"/>
            </a:pPr>
            <a:r>
              <a:rPr lang="en-US" dirty="0" smtClean="0"/>
              <a:t>Testosterone from </a:t>
            </a:r>
            <a:r>
              <a:rPr lang="en-US" dirty="0" err="1" smtClean="0"/>
              <a:t>Leydig</a:t>
            </a:r>
            <a:r>
              <a:rPr lang="en-US" dirty="0" smtClean="0"/>
              <a:t> cells– synthesis stimulated by LH, </a:t>
            </a:r>
            <a:r>
              <a:rPr lang="en-US" dirty="0" err="1" smtClean="0"/>
              <a:t>feedsback</a:t>
            </a:r>
            <a:r>
              <a:rPr lang="en-US" dirty="0" smtClean="0"/>
              <a:t> to inhibit </a:t>
            </a:r>
            <a:r>
              <a:rPr lang="en-US" dirty="0" err="1" smtClean="0"/>
              <a:t>GnRH</a:t>
            </a:r>
            <a:r>
              <a:rPr lang="en-US" dirty="0" smtClean="0"/>
              <a:t> production from hypothalamus and down-regulates </a:t>
            </a:r>
            <a:r>
              <a:rPr lang="en-US" dirty="0" err="1" smtClean="0"/>
              <a:t>GnRH</a:t>
            </a:r>
            <a:r>
              <a:rPr lang="en-US" dirty="0" smtClean="0"/>
              <a:t> receptors</a:t>
            </a:r>
          </a:p>
          <a:p>
            <a:pPr marL="342900" indent="-342900"/>
            <a:r>
              <a:rPr lang="en-US" sz="2000" b="1" dirty="0" smtClean="0">
                <a:solidFill>
                  <a:srgbClr val="00B050"/>
                </a:solidFill>
              </a:rPr>
              <a:t>Positive feedback</a:t>
            </a:r>
          </a:p>
          <a:p>
            <a:pPr>
              <a:buFontTx/>
              <a:buChar char="-"/>
            </a:pPr>
            <a:r>
              <a:rPr lang="en-US" dirty="0" smtClean="0"/>
              <a:t> The exponential rise in </a:t>
            </a:r>
            <a:r>
              <a:rPr lang="en-US" dirty="0" err="1" smtClean="0"/>
              <a:t>estradiol</a:t>
            </a:r>
            <a:r>
              <a:rPr lang="en-US" dirty="0" smtClean="0"/>
              <a:t> results in positive feedback on the pituitary, leading to the generation of an LH surge (and a smaller FSH surge), that is essential for ovulation of a mature follicle.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dualibra.com/wp-content/uploads/2012/04/037800~1/Part%2015.%20Endocrinology%20and%20Metabolism/Section%201.%20Endocrinology/341_files/loadBinary_003.gif"/>
          <p:cNvPicPr>
            <a:picLocks noChangeAspect="1" noChangeArrowheads="1"/>
          </p:cNvPicPr>
          <p:nvPr/>
        </p:nvPicPr>
        <p:blipFill>
          <a:blip r:embed="rId2"/>
          <a:srcRect/>
          <a:stretch>
            <a:fillRect/>
          </a:stretch>
        </p:blipFill>
        <p:spPr bwMode="auto">
          <a:xfrm>
            <a:off x="802390" y="381000"/>
            <a:ext cx="7427210" cy="6096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lum contrast="24000"/>
          </a:blip>
          <a:srcRect/>
          <a:stretch>
            <a:fillRect/>
          </a:stretch>
        </p:blipFill>
        <p:spPr bwMode="auto">
          <a:xfrm>
            <a:off x="0" y="0"/>
            <a:ext cx="5907088" cy="6858000"/>
          </a:xfrm>
          <a:prstGeom prst="rect">
            <a:avLst/>
          </a:prstGeom>
          <a:noFill/>
          <a:ln w="9525">
            <a:noFill/>
            <a:miter lim="800000"/>
            <a:headEnd/>
            <a:tailEnd/>
          </a:ln>
          <a:effectLst/>
        </p:spPr>
      </p:pic>
      <p:sp>
        <p:nvSpPr>
          <p:cNvPr id="44035" name="Rectangle 3"/>
          <p:cNvSpPr>
            <a:spLocks noGrp="1" noChangeArrowheads="1"/>
          </p:cNvSpPr>
          <p:nvPr>
            <p:ph type="title"/>
          </p:nvPr>
        </p:nvSpPr>
        <p:spPr>
          <a:xfrm>
            <a:off x="5638800" y="609600"/>
            <a:ext cx="3276600" cy="4267200"/>
          </a:xfrm>
          <a:noFill/>
          <a:ln/>
        </p:spPr>
        <p:txBody>
          <a:bodyPr/>
          <a:lstStyle/>
          <a:p>
            <a:r>
              <a:rPr lang="en-US" sz="4000">
                <a:solidFill>
                  <a:srgbClr val="FF0000"/>
                </a:solidFill>
                <a:latin typeface="Arial" charset="0"/>
              </a:rPr>
              <a:t>Regulation of gonadotropin secretion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6555641"/>
          </a:xfrm>
          <a:prstGeom prst="rect">
            <a:avLst/>
          </a:prstGeom>
        </p:spPr>
        <p:txBody>
          <a:bodyPr wrap="square">
            <a:spAutoFit/>
          </a:bodyPr>
          <a:lstStyle/>
          <a:p>
            <a:pPr algn="ctr"/>
            <a:r>
              <a:rPr lang="en-US" sz="3200" b="1" dirty="0" smtClean="0">
                <a:solidFill>
                  <a:srgbClr val="FF0000"/>
                </a:solidFill>
              </a:rPr>
              <a:t>Disorders of Puberty</a:t>
            </a:r>
          </a:p>
          <a:p>
            <a:r>
              <a:rPr lang="en-US" sz="2400" b="1" cap="all" dirty="0" smtClean="0">
                <a:solidFill>
                  <a:srgbClr val="FF0000"/>
                </a:solidFill>
              </a:rPr>
              <a:t>PRECOCIOUS PUBERTY</a:t>
            </a:r>
          </a:p>
          <a:p>
            <a:r>
              <a:rPr lang="en-US" sz="2800" dirty="0" smtClean="0"/>
              <a:t>- Traditionally </a:t>
            </a:r>
            <a:r>
              <a:rPr lang="en-US" sz="2800" dirty="0" smtClean="0"/>
              <a:t>has been defined as the development of secondary sexual characteristics before the age of 8 in girls  - More recently, if </a:t>
            </a:r>
            <a:r>
              <a:rPr lang="en-US" sz="2800" u="sng" dirty="0" smtClean="0"/>
              <a:t>breast development </a:t>
            </a:r>
            <a:r>
              <a:rPr lang="en-US" sz="2800" dirty="0" smtClean="0"/>
              <a:t>or </a:t>
            </a:r>
            <a:r>
              <a:rPr lang="en-US" sz="2800" u="sng" dirty="0" smtClean="0"/>
              <a:t>pubic hair </a:t>
            </a:r>
            <a:r>
              <a:rPr lang="en-US" sz="2800" dirty="0" smtClean="0"/>
              <a:t>were present at &lt;7 years of age for Caucasian girls or &lt;6 years for African-American girls.</a:t>
            </a:r>
          </a:p>
          <a:p>
            <a:pPr>
              <a:buFontTx/>
              <a:buChar char="-"/>
            </a:pPr>
            <a:r>
              <a:rPr lang="en-US" sz="2800" dirty="0" smtClean="0"/>
              <a:t>It is characterized by pulsatile LH secretion and an enhanced LH and FSH response to exogenous </a:t>
            </a:r>
            <a:r>
              <a:rPr lang="en-US" sz="2800" dirty="0" err="1" smtClean="0"/>
              <a:t>GnRH</a:t>
            </a:r>
            <a:r>
              <a:rPr lang="en-US" sz="2800" dirty="0" smtClean="0"/>
              <a:t> (two- to threefold stimulation) .</a:t>
            </a:r>
          </a:p>
          <a:p>
            <a:pPr>
              <a:buFontTx/>
              <a:buChar char="-"/>
            </a:pPr>
            <a:r>
              <a:rPr lang="en-US" sz="2800" dirty="0" smtClean="0"/>
              <a:t> True precocity is marked by advancement in </a:t>
            </a:r>
            <a:r>
              <a:rPr lang="en-US" sz="2800" u="sng" dirty="0" smtClean="0"/>
              <a:t>bone age </a:t>
            </a:r>
            <a:r>
              <a:rPr lang="en-US" sz="2800" dirty="0" smtClean="0"/>
              <a:t>of &gt;2 SD .</a:t>
            </a:r>
          </a:p>
          <a:p>
            <a:pPr>
              <a:buFontTx/>
              <a:buChar char="-"/>
            </a:pPr>
            <a:r>
              <a:rPr lang="en-US" sz="2800" dirty="0" smtClean="0"/>
              <a:t> In girls, centrally mediated precocious puberty is idiopathic in ~85% of cases; however, </a:t>
            </a:r>
            <a:r>
              <a:rPr lang="en-US" sz="2800" dirty="0" err="1" smtClean="0"/>
              <a:t>neurogenic</a:t>
            </a:r>
            <a:r>
              <a:rPr lang="en-US" sz="2800" dirty="0" smtClean="0"/>
              <a:t> causes must also be considered. </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964611"/>
          <a:ext cx="7620000" cy="5593396"/>
        </p:xfrm>
        <a:graphic>
          <a:graphicData uri="http://schemas.openxmlformats.org/drawingml/2006/table">
            <a:tbl>
              <a:tblPr/>
              <a:tblGrid>
                <a:gridCol w="3441290"/>
                <a:gridCol w="4178710"/>
              </a:tblGrid>
              <a:tr h="316925">
                <a:tc>
                  <a:txBody>
                    <a:bodyPr/>
                    <a:lstStyle/>
                    <a:p>
                      <a:pPr algn="ctr"/>
                      <a:r>
                        <a:rPr lang="en-US" sz="2400" b="1" dirty="0">
                          <a:solidFill>
                            <a:srgbClr val="7030A0"/>
                          </a:solidFill>
                        </a:rPr>
                        <a:t>Central (</a:t>
                      </a:r>
                      <a:r>
                        <a:rPr lang="en-US" sz="2400" b="1" dirty="0" err="1">
                          <a:solidFill>
                            <a:srgbClr val="7030A0"/>
                          </a:solidFill>
                        </a:rPr>
                        <a:t>GnRH</a:t>
                      </a:r>
                      <a:r>
                        <a:rPr lang="en-US" sz="2400" b="1" dirty="0">
                          <a:solidFill>
                            <a:srgbClr val="7030A0"/>
                          </a:solidFill>
                        </a:rPr>
                        <a:t> dependent)</a:t>
                      </a:r>
                      <a:r>
                        <a:rPr lang="en-US" sz="1800" b="1" dirty="0">
                          <a:solidFill>
                            <a:srgbClr val="7030A0"/>
                          </a:solidFill>
                        </a:rPr>
                        <a:t> </a:t>
                      </a:r>
                    </a:p>
                  </a:txBody>
                  <a:tcPr marL="12110" marR="12110" marT="12110" marB="12110">
                    <a:lnL>
                      <a:noFill/>
                    </a:lnL>
                    <a:lnR>
                      <a:noFill/>
                    </a:lnR>
                    <a:lnT>
                      <a:noFill/>
                    </a:lnT>
                    <a:lnB>
                      <a:noFill/>
                    </a:lnB>
                    <a:solidFill>
                      <a:srgbClr val="FFFFFF"/>
                    </a:solidFill>
                  </a:tcPr>
                </a:tc>
                <a:tc>
                  <a:txBody>
                    <a:bodyPr/>
                    <a:lstStyle/>
                    <a:p>
                      <a:pPr algn="ctr"/>
                      <a:r>
                        <a:rPr lang="en-US" sz="2400" b="1" dirty="0">
                          <a:solidFill>
                            <a:srgbClr val="7030A0"/>
                          </a:solidFill>
                        </a:rPr>
                        <a:t>Peripheral (</a:t>
                      </a:r>
                      <a:r>
                        <a:rPr lang="en-US" sz="2400" b="1" dirty="0" err="1">
                          <a:solidFill>
                            <a:srgbClr val="7030A0"/>
                          </a:solidFill>
                        </a:rPr>
                        <a:t>GnRH</a:t>
                      </a:r>
                      <a:r>
                        <a:rPr lang="en-US" sz="2400" b="1" dirty="0">
                          <a:solidFill>
                            <a:srgbClr val="7030A0"/>
                          </a:solidFill>
                        </a:rPr>
                        <a:t> independent</a:t>
                      </a:r>
                      <a:r>
                        <a:rPr lang="en-US" sz="1800" b="1" dirty="0">
                          <a:solidFill>
                            <a:srgbClr val="7030A0"/>
                          </a:solidFill>
                        </a:rPr>
                        <a:t>) </a:t>
                      </a:r>
                    </a:p>
                  </a:txBody>
                  <a:tcPr marL="12110" marR="12110" marT="12110" marB="12110">
                    <a:lnL>
                      <a:noFill/>
                    </a:lnL>
                    <a:lnR>
                      <a:noFill/>
                    </a:lnR>
                    <a:lnB>
                      <a:noFill/>
                    </a:lnB>
                    <a:solidFill>
                      <a:srgbClr val="FFFFFF"/>
                    </a:solidFill>
                  </a:tcPr>
                </a:tc>
              </a:tr>
              <a:tr h="284568">
                <a:tc>
                  <a:txBody>
                    <a:bodyPr/>
                    <a:lstStyle/>
                    <a:p>
                      <a:pPr algn="l"/>
                      <a:r>
                        <a:rPr lang="en-US" sz="1600" b="1" dirty="0">
                          <a:solidFill>
                            <a:srgbClr val="FF0000"/>
                          </a:solidFill>
                        </a:rPr>
                        <a:t>  Idiopathic</a:t>
                      </a:r>
                    </a:p>
                  </a:txBody>
                  <a:tcPr marL="12110" marR="12110" marT="12110" marB="12110">
                    <a:lnL>
                      <a:noFill/>
                    </a:lnL>
                    <a:lnR>
                      <a:noFill/>
                    </a:lnR>
                    <a:lnT>
                      <a:noFill/>
                    </a:lnT>
                    <a:lnB>
                      <a:noFill/>
                    </a:lnB>
                    <a:solidFill>
                      <a:srgbClr val="FFFFFF"/>
                    </a:solidFill>
                  </a:tcPr>
                </a:tc>
                <a:tc>
                  <a:txBody>
                    <a:bodyPr/>
                    <a:lstStyle/>
                    <a:p>
                      <a:pPr algn="l"/>
                      <a:r>
                        <a:rPr lang="en-US" sz="1600" b="1">
                          <a:solidFill>
                            <a:srgbClr val="333333"/>
                          </a:solidFill>
                        </a:rPr>
                        <a:t>  Congenital adrenal hyperplasia</a:t>
                      </a:r>
                    </a:p>
                  </a:txBody>
                  <a:tcPr marL="12110" marR="12110" marT="12110" marB="12110">
                    <a:lnL>
                      <a:noFill/>
                    </a:lnL>
                    <a:lnR>
                      <a:noFill/>
                    </a:lnR>
                    <a:lnT>
                      <a:noFill/>
                    </a:lnT>
                    <a:lnB>
                      <a:noFill/>
                    </a:lnB>
                    <a:solidFill>
                      <a:srgbClr val="FFFFFF"/>
                    </a:solidFill>
                  </a:tcPr>
                </a:tc>
              </a:tr>
              <a:tr h="284568">
                <a:tc>
                  <a:txBody>
                    <a:bodyPr/>
                    <a:lstStyle/>
                    <a:p>
                      <a:pPr algn="l"/>
                      <a:r>
                        <a:rPr lang="en-US" sz="1600" b="1" dirty="0">
                          <a:solidFill>
                            <a:srgbClr val="333333"/>
                          </a:solidFill>
                        </a:rPr>
                        <a:t> </a:t>
                      </a:r>
                      <a:r>
                        <a:rPr lang="en-US" sz="1600" b="1" dirty="0">
                          <a:solidFill>
                            <a:srgbClr val="FF0000"/>
                          </a:solidFill>
                        </a:rPr>
                        <a:t> CNS tumors</a:t>
                      </a:r>
                    </a:p>
                  </a:txBody>
                  <a:tcPr marL="12110" marR="12110" marT="12110" marB="12110">
                    <a:lnL>
                      <a:noFill/>
                    </a:lnL>
                    <a:lnR>
                      <a:noFill/>
                    </a:lnR>
                    <a:lnT>
                      <a:noFill/>
                    </a:lnT>
                    <a:lnB>
                      <a:noFill/>
                    </a:lnB>
                    <a:solidFill>
                      <a:srgbClr val="FFFFFF"/>
                    </a:solidFill>
                  </a:tcPr>
                </a:tc>
                <a:tc>
                  <a:txBody>
                    <a:bodyPr/>
                    <a:lstStyle/>
                    <a:p>
                      <a:pPr algn="l"/>
                      <a:r>
                        <a:rPr lang="en-US" sz="1600" b="1">
                          <a:solidFill>
                            <a:srgbClr val="333333"/>
                          </a:solidFill>
                        </a:rPr>
                        <a:t>  Estrogen-producing tumors</a:t>
                      </a:r>
                    </a:p>
                  </a:txBody>
                  <a:tcPr marL="12110" marR="12110" marT="12110" marB="12110">
                    <a:lnL>
                      <a:noFill/>
                    </a:lnL>
                    <a:lnR>
                      <a:noFill/>
                    </a:lnR>
                    <a:lnT>
                      <a:noFill/>
                    </a:lnT>
                    <a:lnB>
                      <a:noFill/>
                    </a:lnB>
                    <a:solidFill>
                      <a:srgbClr val="FFFFFF"/>
                    </a:solidFill>
                  </a:tcPr>
                </a:tc>
              </a:tr>
              <a:tr h="284568">
                <a:tc>
                  <a:txBody>
                    <a:bodyPr/>
                    <a:lstStyle/>
                    <a:p>
                      <a:pPr algn="l"/>
                      <a:r>
                        <a:rPr lang="en-US" sz="1600" b="1">
                          <a:solidFill>
                            <a:srgbClr val="333333"/>
                          </a:solidFill>
                        </a:rPr>
                        <a:t>    Hamartomas</a:t>
                      </a:r>
                    </a:p>
                  </a:txBody>
                  <a:tcPr marL="12110" marR="12110" marT="12110" marB="12110">
                    <a:lnL>
                      <a:noFill/>
                    </a:lnL>
                    <a:lnR>
                      <a:noFill/>
                    </a:lnR>
                    <a:lnT>
                      <a:noFill/>
                    </a:lnT>
                    <a:lnB>
                      <a:noFill/>
                    </a:lnB>
                    <a:solidFill>
                      <a:srgbClr val="FFFFFF"/>
                    </a:solidFill>
                  </a:tcPr>
                </a:tc>
                <a:tc>
                  <a:txBody>
                    <a:bodyPr/>
                    <a:lstStyle/>
                    <a:p>
                      <a:pPr algn="l"/>
                      <a:r>
                        <a:rPr lang="en-US" sz="1600" b="1" dirty="0">
                          <a:solidFill>
                            <a:srgbClr val="333333"/>
                          </a:solidFill>
                        </a:rPr>
                        <a:t>    Adrenal tumors</a:t>
                      </a:r>
                    </a:p>
                  </a:txBody>
                  <a:tcPr marL="12110" marR="12110" marT="12110" marB="12110">
                    <a:lnL>
                      <a:noFill/>
                    </a:lnL>
                    <a:lnR>
                      <a:noFill/>
                    </a:lnR>
                    <a:lnT>
                      <a:noFill/>
                    </a:lnT>
                    <a:lnB>
                      <a:noFill/>
                    </a:lnB>
                    <a:solidFill>
                      <a:srgbClr val="FFFFFF"/>
                    </a:solidFill>
                  </a:tcPr>
                </a:tc>
              </a:tr>
              <a:tr h="284568">
                <a:tc>
                  <a:txBody>
                    <a:bodyPr/>
                    <a:lstStyle/>
                    <a:p>
                      <a:pPr algn="l"/>
                      <a:r>
                        <a:rPr lang="en-US" sz="1600" b="1">
                          <a:solidFill>
                            <a:srgbClr val="333333"/>
                          </a:solidFill>
                        </a:rPr>
                        <a:t>    Astrocytomas</a:t>
                      </a:r>
                    </a:p>
                  </a:txBody>
                  <a:tcPr marL="12110" marR="12110" marT="12110" marB="12110">
                    <a:lnL>
                      <a:noFill/>
                    </a:lnL>
                    <a:lnR>
                      <a:noFill/>
                    </a:lnR>
                    <a:lnT>
                      <a:noFill/>
                    </a:lnT>
                    <a:lnB>
                      <a:noFill/>
                    </a:lnB>
                    <a:solidFill>
                      <a:srgbClr val="FFFFFF"/>
                    </a:solidFill>
                  </a:tcPr>
                </a:tc>
                <a:tc>
                  <a:txBody>
                    <a:bodyPr/>
                    <a:lstStyle/>
                    <a:p>
                      <a:pPr algn="l"/>
                      <a:r>
                        <a:rPr lang="en-US" sz="1600" b="1" dirty="0">
                          <a:solidFill>
                            <a:srgbClr val="333333"/>
                          </a:solidFill>
                        </a:rPr>
                        <a:t>    Ovarian tumors</a:t>
                      </a:r>
                    </a:p>
                  </a:txBody>
                  <a:tcPr marL="12110" marR="12110" marT="12110" marB="12110">
                    <a:lnL>
                      <a:noFill/>
                    </a:lnL>
                    <a:lnR>
                      <a:noFill/>
                    </a:lnR>
                    <a:lnT>
                      <a:noFill/>
                    </a:lnT>
                    <a:lnB>
                      <a:noFill/>
                    </a:lnB>
                    <a:solidFill>
                      <a:srgbClr val="FFFFFF"/>
                    </a:solidFill>
                  </a:tcPr>
                </a:tc>
              </a:tr>
              <a:tr h="284568">
                <a:tc>
                  <a:txBody>
                    <a:bodyPr/>
                    <a:lstStyle/>
                    <a:p>
                      <a:pPr algn="l"/>
                      <a:r>
                        <a:rPr lang="en-US" sz="1600" b="1">
                          <a:solidFill>
                            <a:srgbClr val="333333"/>
                          </a:solidFill>
                        </a:rPr>
                        <a:t>    Adenomyomas</a:t>
                      </a:r>
                    </a:p>
                  </a:txBody>
                  <a:tcPr marL="12110" marR="12110" marT="12110" marB="12110">
                    <a:lnL>
                      <a:noFill/>
                    </a:lnL>
                    <a:lnR>
                      <a:noFill/>
                    </a:lnR>
                    <a:lnT>
                      <a:noFill/>
                    </a:lnT>
                    <a:lnB>
                      <a:noFill/>
                    </a:lnB>
                    <a:solidFill>
                      <a:srgbClr val="FFFFFF"/>
                    </a:solidFill>
                  </a:tcPr>
                </a:tc>
                <a:tc>
                  <a:txBody>
                    <a:bodyPr/>
                    <a:lstStyle/>
                    <a:p>
                      <a:pPr algn="l"/>
                      <a:r>
                        <a:rPr lang="en-US" sz="1600" b="1">
                          <a:solidFill>
                            <a:srgbClr val="333333"/>
                          </a:solidFill>
                        </a:rPr>
                        <a:t>  Gonadotropin/hCG-producing tumors</a:t>
                      </a:r>
                    </a:p>
                  </a:txBody>
                  <a:tcPr marL="12110" marR="12110" marT="12110" marB="12110">
                    <a:lnL>
                      <a:noFill/>
                    </a:lnL>
                    <a:lnR>
                      <a:noFill/>
                    </a:lnR>
                    <a:lnT>
                      <a:noFill/>
                    </a:lnT>
                    <a:lnB>
                      <a:noFill/>
                    </a:lnB>
                    <a:solidFill>
                      <a:srgbClr val="FFFFFF"/>
                    </a:solidFill>
                  </a:tcPr>
                </a:tc>
              </a:tr>
              <a:tr h="284568">
                <a:tc>
                  <a:txBody>
                    <a:bodyPr/>
                    <a:lstStyle/>
                    <a:p>
                      <a:pPr algn="l"/>
                      <a:r>
                        <a:rPr lang="en-US" sz="1600" b="1">
                          <a:solidFill>
                            <a:srgbClr val="333333"/>
                          </a:solidFill>
                        </a:rPr>
                        <a:t>    Gliomas</a:t>
                      </a:r>
                    </a:p>
                  </a:txBody>
                  <a:tcPr marL="12110" marR="12110" marT="12110" marB="12110">
                    <a:lnL>
                      <a:noFill/>
                    </a:lnL>
                    <a:lnR>
                      <a:noFill/>
                    </a:lnR>
                    <a:lnT>
                      <a:noFill/>
                    </a:lnT>
                    <a:lnB>
                      <a:noFill/>
                    </a:lnB>
                    <a:solidFill>
                      <a:srgbClr val="FFFFFF"/>
                    </a:solidFill>
                  </a:tcPr>
                </a:tc>
                <a:tc>
                  <a:txBody>
                    <a:bodyPr/>
                    <a:lstStyle/>
                    <a:p>
                      <a:pPr algn="l"/>
                      <a:r>
                        <a:rPr lang="en-US" sz="1600" b="1">
                          <a:solidFill>
                            <a:srgbClr val="333333"/>
                          </a:solidFill>
                        </a:rPr>
                        <a:t>  Exogenous exposure to estrogen or androgen</a:t>
                      </a:r>
                    </a:p>
                  </a:txBody>
                  <a:tcPr marL="12110" marR="12110" marT="12110" marB="12110">
                    <a:lnL>
                      <a:noFill/>
                    </a:lnL>
                    <a:lnR>
                      <a:noFill/>
                    </a:lnR>
                    <a:lnT>
                      <a:noFill/>
                    </a:lnT>
                    <a:lnB>
                      <a:noFill/>
                    </a:lnB>
                    <a:solidFill>
                      <a:srgbClr val="FFFFFF"/>
                    </a:solidFill>
                  </a:tcPr>
                </a:tc>
              </a:tr>
              <a:tr h="284568">
                <a:tc>
                  <a:txBody>
                    <a:bodyPr/>
                    <a:lstStyle/>
                    <a:p>
                      <a:pPr algn="l"/>
                      <a:r>
                        <a:rPr lang="en-US" sz="1600" b="1">
                          <a:solidFill>
                            <a:srgbClr val="333333"/>
                          </a:solidFill>
                        </a:rPr>
                        <a:t>    Germinomas</a:t>
                      </a:r>
                    </a:p>
                  </a:txBody>
                  <a:tcPr marL="12110" marR="12110" marT="12110" marB="12110">
                    <a:lnL>
                      <a:noFill/>
                    </a:lnL>
                    <a:lnR>
                      <a:noFill/>
                    </a:lnR>
                    <a:lnT>
                      <a:noFill/>
                    </a:lnT>
                    <a:lnB>
                      <a:noFill/>
                    </a:lnB>
                    <a:solidFill>
                      <a:srgbClr val="FFFFFF"/>
                    </a:solidFill>
                  </a:tcPr>
                </a:tc>
                <a:tc>
                  <a:txBody>
                    <a:bodyPr/>
                    <a:lstStyle/>
                    <a:p>
                      <a:pPr algn="l"/>
                      <a:r>
                        <a:rPr lang="en-US" sz="1600" b="1">
                          <a:solidFill>
                            <a:srgbClr val="333333"/>
                          </a:solidFill>
                        </a:rPr>
                        <a:t>  McCune-Albright syndrome</a:t>
                      </a:r>
                    </a:p>
                  </a:txBody>
                  <a:tcPr marL="12110" marR="12110" marT="12110" marB="12110">
                    <a:lnL>
                      <a:noFill/>
                    </a:lnL>
                    <a:lnR>
                      <a:noFill/>
                    </a:lnR>
                    <a:lnT>
                      <a:noFill/>
                    </a:lnT>
                    <a:lnB>
                      <a:noFill/>
                    </a:lnB>
                    <a:solidFill>
                      <a:srgbClr val="FFFFFF"/>
                    </a:solidFill>
                  </a:tcPr>
                </a:tc>
              </a:tr>
              <a:tr h="284568">
                <a:tc>
                  <a:txBody>
                    <a:bodyPr/>
                    <a:lstStyle/>
                    <a:p>
                      <a:pPr algn="l"/>
                      <a:r>
                        <a:rPr lang="en-US" sz="1600" b="1" dirty="0">
                          <a:solidFill>
                            <a:srgbClr val="FF0000"/>
                          </a:solidFill>
                        </a:rPr>
                        <a:t>  CNS infection</a:t>
                      </a:r>
                    </a:p>
                  </a:txBody>
                  <a:tcPr marL="12110" marR="12110" marT="12110" marB="12110">
                    <a:lnL>
                      <a:noFill/>
                    </a:lnL>
                    <a:lnR>
                      <a:noFill/>
                    </a:lnR>
                    <a:lnT>
                      <a:noFill/>
                    </a:lnT>
                    <a:lnB>
                      <a:noFill/>
                    </a:lnB>
                    <a:solidFill>
                      <a:srgbClr val="FFFFFF"/>
                    </a:solidFill>
                  </a:tcPr>
                </a:tc>
                <a:tc>
                  <a:txBody>
                    <a:bodyPr/>
                    <a:lstStyle/>
                    <a:p>
                      <a:pPr algn="l"/>
                      <a:r>
                        <a:rPr lang="en-US" sz="1600" b="1">
                          <a:solidFill>
                            <a:srgbClr val="333333"/>
                          </a:solidFill>
                        </a:rPr>
                        <a:t>  Aromatase excess syndrome</a:t>
                      </a:r>
                    </a:p>
                  </a:txBody>
                  <a:tcPr marL="12110" marR="12110" marT="12110" marB="12110">
                    <a:lnL>
                      <a:noFill/>
                    </a:lnL>
                    <a:lnR>
                      <a:noFill/>
                    </a:lnR>
                    <a:lnT>
                      <a:noFill/>
                    </a:lnT>
                    <a:lnB>
                      <a:noFill/>
                    </a:lnB>
                    <a:solidFill>
                      <a:srgbClr val="FFFFFF"/>
                    </a:solidFill>
                  </a:tcPr>
                </a:tc>
              </a:tr>
              <a:tr h="284568">
                <a:tc>
                  <a:txBody>
                    <a:bodyPr/>
                    <a:lstStyle/>
                    <a:p>
                      <a:pPr algn="l"/>
                      <a:r>
                        <a:rPr lang="en-US" sz="1600" b="1" dirty="0">
                          <a:solidFill>
                            <a:srgbClr val="333333"/>
                          </a:solidFill>
                        </a:rPr>
                        <a:t>  </a:t>
                      </a:r>
                      <a:r>
                        <a:rPr lang="en-US" sz="1600" b="1" dirty="0">
                          <a:solidFill>
                            <a:srgbClr val="FF0000"/>
                          </a:solidFill>
                        </a:rPr>
                        <a:t>Head trauma</a:t>
                      </a:r>
                    </a:p>
                  </a:txBody>
                  <a:tcPr marL="12110" marR="12110" marT="12110" marB="12110">
                    <a:lnL>
                      <a:noFill/>
                    </a:lnL>
                    <a:lnR>
                      <a:noFill/>
                    </a:lnR>
                    <a:lnT>
                      <a:noFill/>
                    </a:lnT>
                    <a:lnB>
                      <a:noFill/>
                    </a:lnB>
                    <a:solidFill>
                      <a:srgbClr val="FFFFFF"/>
                    </a:solidFill>
                  </a:tcPr>
                </a:tc>
                <a:tc>
                  <a:txBody>
                    <a:bodyPr/>
                    <a:lstStyle/>
                    <a:p>
                      <a:pPr algn="l"/>
                      <a:r>
                        <a:rPr lang="en-US" sz="1600" b="1">
                          <a:solidFill>
                            <a:srgbClr val="333333"/>
                          </a:solidFill>
                        </a:rPr>
                        <a:t> </a:t>
                      </a:r>
                    </a:p>
                  </a:txBody>
                  <a:tcPr marL="12110" marR="12110" marT="12110" marB="12110">
                    <a:lnL>
                      <a:noFill/>
                    </a:lnL>
                    <a:lnR>
                      <a:noFill/>
                    </a:lnR>
                    <a:lnT>
                      <a:noFill/>
                    </a:lnT>
                    <a:lnB>
                      <a:noFill/>
                    </a:lnB>
                    <a:solidFill>
                      <a:srgbClr val="FFFFFF"/>
                    </a:solidFill>
                  </a:tcPr>
                </a:tc>
              </a:tr>
              <a:tr h="284568">
                <a:tc>
                  <a:txBody>
                    <a:bodyPr/>
                    <a:lstStyle/>
                    <a:p>
                      <a:pPr algn="l"/>
                      <a:r>
                        <a:rPr lang="en-US" sz="1600" b="1" dirty="0">
                          <a:solidFill>
                            <a:srgbClr val="333333"/>
                          </a:solidFill>
                        </a:rPr>
                        <a:t>  </a:t>
                      </a:r>
                      <a:r>
                        <a:rPr lang="en-US" sz="1600" b="1" dirty="0">
                          <a:solidFill>
                            <a:srgbClr val="FF0000"/>
                          </a:solidFill>
                        </a:rPr>
                        <a:t>Iatrogenic</a:t>
                      </a:r>
                    </a:p>
                  </a:txBody>
                  <a:tcPr marL="12110" marR="12110" marT="12110" marB="12110">
                    <a:lnL>
                      <a:noFill/>
                    </a:lnL>
                    <a:lnR>
                      <a:noFill/>
                    </a:lnR>
                    <a:lnT>
                      <a:noFill/>
                    </a:lnT>
                    <a:lnB>
                      <a:noFill/>
                    </a:lnB>
                    <a:solidFill>
                      <a:srgbClr val="FFFFFF"/>
                    </a:solidFill>
                  </a:tcPr>
                </a:tc>
                <a:tc>
                  <a:txBody>
                    <a:bodyPr/>
                    <a:lstStyle/>
                    <a:p>
                      <a:pPr algn="l"/>
                      <a:r>
                        <a:rPr lang="en-US" sz="1600" b="1" dirty="0">
                          <a:solidFill>
                            <a:srgbClr val="333333"/>
                          </a:solidFill>
                        </a:rPr>
                        <a:t> </a:t>
                      </a:r>
                    </a:p>
                  </a:txBody>
                  <a:tcPr marL="12110" marR="12110" marT="12110" marB="12110">
                    <a:lnL>
                      <a:noFill/>
                    </a:lnL>
                    <a:lnR>
                      <a:noFill/>
                    </a:lnR>
                    <a:lnT>
                      <a:noFill/>
                    </a:lnT>
                    <a:lnB>
                      <a:noFill/>
                    </a:lnB>
                    <a:solidFill>
                      <a:srgbClr val="FFFFFF"/>
                    </a:solidFill>
                  </a:tcPr>
                </a:tc>
              </a:tr>
              <a:tr h="284568">
                <a:tc>
                  <a:txBody>
                    <a:bodyPr/>
                    <a:lstStyle/>
                    <a:p>
                      <a:pPr algn="l"/>
                      <a:r>
                        <a:rPr lang="en-US" sz="1600" b="1">
                          <a:solidFill>
                            <a:srgbClr val="333333"/>
                          </a:solidFill>
                        </a:rPr>
                        <a:t>    Radiation</a:t>
                      </a:r>
                    </a:p>
                  </a:txBody>
                  <a:tcPr marL="12110" marR="12110" marT="12110" marB="12110">
                    <a:lnL>
                      <a:noFill/>
                    </a:lnL>
                    <a:lnR>
                      <a:noFill/>
                    </a:lnR>
                    <a:lnT>
                      <a:noFill/>
                    </a:lnT>
                    <a:lnB>
                      <a:noFill/>
                    </a:lnB>
                    <a:solidFill>
                      <a:srgbClr val="FFFFFF"/>
                    </a:solidFill>
                  </a:tcPr>
                </a:tc>
                <a:tc>
                  <a:txBody>
                    <a:bodyPr/>
                    <a:lstStyle/>
                    <a:p>
                      <a:pPr algn="l"/>
                      <a:r>
                        <a:rPr lang="en-US" sz="1600" b="1">
                          <a:solidFill>
                            <a:srgbClr val="333333"/>
                          </a:solidFill>
                        </a:rPr>
                        <a:t> </a:t>
                      </a:r>
                    </a:p>
                  </a:txBody>
                  <a:tcPr marL="12110" marR="12110" marT="12110" marB="12110">
                    <a:lnL>
                      <a:noFill/>
                    </a:lnL>
                    <a:lnR>
                      <a:noFill/>
                    </a:lnR>
                    <a:lnT>
                      <a:noFill/>
                    </a:lnT>
                    <a:lnB>
                      <a:noFill/>
                    </a:lnB>
                    <a:solidFill>
                      <a:srgbClr val="FFFFFF"/>
                    </a:solidFill>
                  </a:tcPr>
                </a:tc>
              </a:tr>
              <a:tr h="284568">
                <a:tc>
                  <a:txBody>
                    <a:bodyPr/>
                    <a:lstStyle/>
                    <a:p>
                      <a:pPr algn="l"/>
                      <a:r>
                        <a:rPr lang="en-US" sz="1600" b="1">
                          <a:solidFill>
                            <a:srgbClr val="333333"/>
                          </a:solidFill>
                        </a:rPr>
                        <a:t>    Chemotherapy</a:t>
                      </a:r>
                    </a:p>
                  </a:txBody>
                  <a:tcPr marL="12110" marR="12110" marT="12110" marB="12110">
                    <a:lnL>
                      <a:noFill/>
                    </a:lnL>
                    <a:lnR>
                      <a:noFill/>
                    </a:lnR>
                    <a:lnT>
                      <a:noFill/>
                    </a:lnT>
                    <a:lnB>
                      <a:noFill/>
                    </a:lnB>
                    <a:solidFill>
                      <a:srgbClr val="FFFFFF"/>
                    </a:solidFill>
                  </a:tcPr>
                </a:tc>
                <a:tc>
                  <a:txBody>
                    <a:bodyPr/>
                    <a:lstStyle/>
                    <a:p>
                      <a:pPr algn="l"/>
                      <a:r>
                        <a:rPr lang="en-US" sz="1600" b="1">
                          <a:solidFill>
                            <a:srgbClr val="333333"/>
                          </a:solidFill>
                        </a:rPr>
                        <a:t> </a:t>
                      </a:r>
                    </a:p>
                  </a:txBody>
                  <a:tcPr marL="12110" marR="12110" marT="12110" marB="12110">
                    <a:lnL>
                      <a:noFill/>
                    </a:lnL>
                    <a:lnR>
                      <a:noFill/>
                    </a:lnR>
                    <a:lnT>
                      <a:noFill/>
                    </a:lnT>
                    <a:lnB>
                      <a:noFill/>
                    </a:lnB>
                    <a:solidFill>
                      <a:srgbClr val="FFFFFF"/>
                    </a:solidFill>
                  </a:tcPr>
                </a:tc>
              </a:tr>
              <a:tr h="284568">
                <a:tc>
                  <a:txBody>
                    <a:bodyPr/>
                    <a:lstStyle/>
                    <a:p>
                      <a:pPr algn="l"/>
                      <a:r>
                        <a:rPr lang="en-US" sz="1600" b="1">
                          <a:solidFill>
                            <a:srgbClr val="333333"/>
                          </a:solidFill>
                        </a:rPr>
                        <a:t>    Surgical</a:t>
                      </a:r>
                    </a:p>
                  </a:txBody>
                  <a:tcPr marL="12110" marR="12110" marT="12110" marB="12110">
                    <a:lnL>
                      <a:noFill/>
                    </a:lnL>
                    <a:lnR>
                      <a:noFill/>
                    </a:lnR>
                    <a:lnT>
                      <a:noFill/>
                    </a:lnT>
                    <a:lnB>
                      <a:noFill/>
                    </a:lnB>
                    <a:solidFill>
                      <a:srgbClr val="FFFFFF"/>
                    </a:solidFill>
                  </a:tcPr>
                </a:tc>
                <a:tc>
                  <a:txBody>
                    <a:bodyPr/>
                    <a:lstStyle/>
                    <a:p>
                      <a:pPr algn="l"/>
                      <a:r>
                        <a:rPr lang="en-US" sz="1600" b="1" dirty="0">
                          <a:solidFill>
                            <a:srgbClr val="333333"/>
                          </a:solidFill>
                        </a:rPr>
                        <a:t> </a:t>
                      </a:r>
                    </a:p>
                  </a:txBody>
                  <a:tcPr marL="12110" marR="12110" marT="12110" marB="12110">
                    <a:lnL>
                      <a:noFill/>
                    </a:lnL>
                    <a:lnR>
                      <a:noFill/>
                    </a:lnR>
                    <a:lnT>
                      <a:noFill/>
                    </a:lnT>
                    <a:lnB>
                      <a:noFill/>
                    </a:lnB>
                    <a:solidFill>
                      <a:srgbClr val="FFFFFF"/>
                    </a:solidFill>
                  </a:tcPr>
                </a:tc>
              </a:tr>
              <a:tr h="284568">
                <a:tc>
                  <a:txBody>
                    <a:bodyPr/>
                    <a:lstStyle/>
                    <a:p>
                      <a:pPr algn="l"/>
                      <a:r>
                        <a:rPr lang="en-US" sz="1600" b="1" dirty="0">
                          <a:solidFill>
                            <a:srgbClr val="333333"/>
                          </a:solidFill>
                        </a:rPr>
                        <a:t>  </a:t>
                      </a:r>
                      <a:r>
                        <a:rPr lang="en-US" sz="1600" b="1" dirty="0">
                          <a:solidFill>
                            <a:srgbClr val="FF0000"/>
                          </a:solidFill>
                        </a:rPr>
                        <a:t>CNS malformation</a:t>
                      </a:r>
                    </a:p>
                  </a:txBody>
                  <a:tcPr marL="12110" marR="12110" marT="12110" marB="12110">
                    <a:lnL>
                      <a:noFill/>
                    </a:lnL>
                    <a:lnR>
                      <a:noFill/>
                    </a:lnR>
                    <a:lnT>
                      <a:noFill/>
                    </a:lnT>
                    <a:lnB>
                      <a:noFill/>
                    </a:lnB>
                    <a:solidFill>
                      <a:srgbClr val="FFFFFF"/>
                    </a:solidFill>
                  </a:tcPr>
                </a:tc>
                <a:tc>
                  <a:txBody>
                    <a:bodyPr/>
                    <a:lstStyle/>
                    <a:p>
                      <a:pPr algn="l"/>
                      <a:r>
                        <a:rPr lang="en-US" sz="1600" b="1">
                          <a:solidFill>
                            <a:srgbClr val="333333"/>
                          </a:solidFill>
                        </a:rPr>
                        <a:t> </a:t>
                      </a:r>
                    </a:p>
                  </a:txBody>
                  <a:tcPr marL="12110" marR="12110" marT="12110" marB="12110">
                    <a:lnL>
                      <a:noFill/>
                    </a:lnL>
                    <a:lnR>
                      <a:noFill/>
                    </a:lnR>
                    <a:lnT>
                      <a:noFill/>
                    </a:lnT>
                    <a:lnB>
                      <a:noFill/>
                    </a:lnB>
                    <a:solidFill>
                      <a:srgbClr val="FFFFFF"/>
                    </a:solidFill>
                  </a:tcPr>
                </a:tc>
              </a:tr>
              <a:tr h="284568">
                <a:tc>
                  <a:txBody>
                    <a:bodyPr/>
                    <a:lstStyle/>
                    <a:p>
                      <a:pPr algn="l"/>
                      <a:r>
                        <a:rPr lang="en-US" sz="1600" b="1">
                          <a:solidFill>
                            <a:srgbClr val="333333"/>
                          </a:solidFill>
                        </a:rPr>
                        <a:t>    Arachnoid or suprasellar cysts</a:t>
                      </a:r>
                    </a:p>
                  </a:txBody>
                  <a:tcPr marL="12110" marR="12110" marT="12110" marB="12110">
                    <a:lnL>
                      <a:noFill/>
                    </a:lnL>
                    <a:lnR>
                      <a:noFill/>
                    </a:lnR>
                    <a:lnT>
                      <a:noFill/>
                    </a:lnT>
                    <a:lnB>
                      <a:noFill/>
                    </a:lnB>
                    <a:solidFill>
                      <a:srgbClr val="FFFFFF"/>
                    </a:solidFill>
                  </a:tcPr>
                </a:tc>
                <a:tc>
                  <a:txBody>
                    <a:bodyPr/>
                    <a:lstStyle/>
                    <a:p>
                      <a:pPr algn="l"/>
                      <a:r>
                        <a:rPr lang="en-US" sz="1600" b="1">
                          <a:solidFill>
                            <a:srgbClr val="333333"/>
                          </a:solidFill>
                        </a:rPr>
                        <a:t> </a:t>
                      </a:r>
                    </a:p>
                  </a:txBody>
                  <a:tcPr marL="12110" marR="12110" marT="12110" marB="12110">
                    <a:lnL>
                      <a:noFill/>
                    </a:lnL>
                    <a:lnR>
                      <a:noFill/>
                    </a:lnR>
                    <a:lnT>
                      <a:noFill/>
                    </a:lnT>
                    <a:lnB>
                      <a:noFill/>
                    </a:lnB>
                    <a:solidFill>
                      <a:srgbClr val="FFFFFF"/>
                    </a:solidFill>
                  </a:tcPr>
                </a:tc>
              </a:tr>
              <a:tr h="284568">
                <a:tc>
                  <a:txBody>
                    <a:bodyPr/>
                    <a:lstStyle/>
                    <a:p>
                      <a:pPr algn="l"/>
                      <a:r>
                        <a:rPr lang="en-US" sz="1600" b="1">
                          <a:solidFill>
                            <a:srgbClr val="333333"/>
                          </a:solidFill>
                        </a:rPr>
                        <a:t>    Septo-optic dysplasia</a:t>
                      </a:r>
                    </a:p>
                  </a:txBody>
                  <a:tcPr marL="12110" marR="12110" marT="12110" marB="12110">
                    <a:lnL>
                      <a:noFill/>
                    </a:lnL>
                    <a:lnR>
                      <a:noFill/>
                    </a:lnR>
                    <a:lnT>
                      <a:noFill/>
                    </a:lnT>
                    <a:lnB>
                      <a:noFill/>
                    </a:lnB>
                    <a:solidFill>
                      <a:srgbClr val="FFFFFF"/>
                    </a:solidFill>
                  </a:tcPr>
                </a:tc>
                <a:tc>
                  <a:txBody>
                    <a:bodyPr/>
                    <a:lstStyle/>
                    <a:p>
                      <a:pPr algn="l"/>
                      <a:r>
                        <a:rPr lang="en-US" sz="1600" b="1">
                          <a:solidFill>
                            <a:srgbClr val="333333"/>
                          </a:solidFill>
                        </a:rPr>
                        <a:t> </a:t>
                      </a:r>
                    </a:p>
                  </a:txBody>
                  <a:tcPr marL="12110" marR="12110" marT="12110" marB="12110">
                    <a:lnL>
                      <a:noFill/>
                    </a:lnL>
                    <a:lnR>
                      <a:noFill/>
                    </a:lnR>
                    <a:lnT>
                      <a:noFill/>
                    </a:lnT>
                    <a:lnB>
                      <a:noFill/>
                    </a:lnB>
                    <a:solidFill>
                      <a:srgbClr val="FFFFFF"/>
                    </a:solidFill>
                  </a:tcPr>
                </a:tc>
              </a:tr>
              <a:tr h="284568">
                <a:tc>
                  <a:txBody>
                    <a:bodyPr/>
                    <a:lstStyle/>
                    <a:p>
                      <a:pPr algn="l"/>
                      <a:r>
                        <a:rPr lang="en-US" sz="1600" b="1">
                          <a:solidFill>
                            <a:srgbClr val="333333"/>
                          </a:solidFill>
                        </a:rPr>
                        <a:t>    Hydrocephalus</a:t>
                      </a:r>
                    </a:p>
                  </a:txBody>
                  <a:tcPr marL="12110" marR="12110" marT="12110" marB="12110">
                    <a:lnL>
                      <a:noFill/>
                    </a:lnL>
                    <a:lnR>
                      <a:noFill/>
                    </a:lnR>
                    <a:lnT>
                      <a:noFill/>
                    </a:lnT>
                    <a:lnB>
                      <a:noFill/>
                    </a:lnB>
                    <a:solidFill>
                      <a:srgbClr val="FFFFFF"/>
                    </a:solidFill>
                  </a:tcPr>
                </a:tc>
                <a:tc>
                  <a:txBody>
                    <a:bodyPr/>
                    <a:lstStyle/>
                    <a:p>
                      <a:r>
                        <a:rPr lang="en-US" sz="1600" b="1" dirty="0">
                          <a:solidFill>
                            <a:srgbClr val="333333"/>
                          </a:solidFill>
                        </a:rPr>
                        <a:t> </a:t>
                      </a:r>
                    </a:p>
                  </a:txBody>
                  <a:tcPr marL="12110" marR="12110" marT="12110" marB="12110">
                    <a:lnL>
                      <a:noFill/>
                    </a:lnL>
                    <a:lnR>
                      <a:noFill/>
                    </a:lnR>
                    <a:lnT>
                      <a:noFill/>
                    </a:lnT>
                    <a:lnB>
                      <a:noFill/>
                    </a:lnB>
                    <a:solidFill>
                      <a:srgbClr val="FFFFFF"/>
                    </a:solidFill>
                  </a:tcPr>
                </a:tc>
              </a:tr>
            </a:tbl>
          </a:graphicData>
        </a:graphic>
      </p:graphicFrame>
      <p:sp>
        <p:nvSpPr>
          <p:cNvPr id="327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838200" y="152401"/>
            <a:ext cx="6934200" cy="830997"/>
          </a:xfrm>
          <a:prstGeom prst="rect">
            <a:avLst/>
          </a:prstGeom>
        </p:spPr>
        <p:txBody>
          <a:bodyPr wrap="square">
            <a:spAutoFit/>
          </a:bodyPr>
          <a:lstStyle/>
          <a:p>
            <a:pPr algn="ctr"/>
            <a:r>
              <a:rPr lang="en-US" sz="2400" b="1" dirty="0" smtClean="0">
                <a:solidFill>
                  <a:srgbClr val="990000"/>
                </a:solidFill>
                <a:latin typeface="Verdana"/>
              </a:rPr>
              <a:t>Differential Diagnosis of Precocious Puberty</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799"/>
            <a:ext cx="8610600" cy="6001643"/>
          </a:xfrm>
          <a:prstGeom prst="rect">
            <a:avLst/>
          </a:prstGeom>
        </p:spPr>
        <p:txBody>
          <a:bodyPr wrap="square">
            <a:spAutoFit/>
          </a:bodyPr>
          <a:lstStyle/>
          <a:p>
            <a:r>
              <a:rPr lang="en-US" sz="2400" b="1" cap="all" dirty="0" smtClean="0">
                <a:solidFill>
                  <a:srgbClr val="FF0000"/>
                </a:solidFill>
              </a:rPr>
              <a:t>DELAYED PUBERTY</a:t>
            </a:r>
          </a:p>
          <a:p>
            <a:pPr>
              <a:buFontTx/>
              <a:buChar char="-"/>
            </a:pPr>
            <a:r>
              <a:rPr lang="en-US" sz="2000" dirty="0" smtClean="0"/>
              <a:t>Is the absence of secondary sexual characteristics by age 13 in girls. The diagnostic considerations are very similar to those for primary amenorrhea </a:t>
            </a:r>
          </a:p>
          <a:p>
            <a:pPr>
              <a:buFontTx/>
              <a:buChar char="-"/>
            </a:pPr>
            <a:r>
              <a:rPr lang="en-US" sz="2000" dirty="0" smtClean="0"/>
              <a:t>- Between 25 and 40% of delayed puberty in girls is of ovarian origin, with Turner syndrome constituting a majority of such patients. </a:t>
            </a:r>
          </a:p>
          <a:p>
            <a:pPr>
              <a:buFontTx/>
              <a:buChar char="-"/>
            </a:pPr>
            <a:r>
              <a:rPr lang="en-US" sz="2000" dirty="0" smtClean="0"/>
              <a:t> Functional </a:t>
            </a:r>
            <a:r>
              <a:rPr lang="en-US" sz="2000" dirty="0" err="1" smtClean="0"/>
              <a:t>hypogonadotropic</a:t>
            </a:r>
            <a:r>
              <a:rPr lang="en-US" sz="2000" dirty="0" smtClean="0"/>
              <a:t> </a:t>
            </a:r>
            <a:r>
              <a:rPr lang="en-US" sz="2000" dirty="0" err="1" smtClean="0"/>
              <a:t>hypogonadism</a:t>
            </a:r>
            <a:r>
              <a:rPr lang="en-US" sz="2000" dirty="0" smtClean="0"/>
              <a:t> encompasses diverse etiologies such as systemic illnesses, including celiac disease and chronic renal disease, and </a:t>
            </a:r>
            <a:r>
              <a:rPr lang="en-US" sz="2000" dirty="0" err="1" smtClean="0"/>
              <a:t>endocrinopathies</a:t>
            </a:r>
            <a:r>
              <a:rPr lang="en-US" sz="2000" dirty="0" smtClean="0"/>
              <a:t>, such as diabetes and hypothyroidism. </a:t>
            </a:r>
          </a:p>
          <a:p>
            <a:pPr>
              <a:buFontTx/>
              <a:buChar char="-"/>
            </a:pPr>
            <a:r>
              <a:rPr lang="en-US" sz="2000" dirty="0" smtClean="0"/>
              <a:t>  abnormalities in energy balance that result from exercise, dieting, and/or eating disorders. Together these reversible conditions account for ~25% of delayed puberty in girls.</a:t>
            </a:r>
          </a:p>
          <a:p>
            <a:pPr>
              <a:buFontTx/>
              <a:buChar char="-"/>
            </a:pPr>
            <a:r>
              <a:rPr lang="en-US" sz="2000" dirty="0" smtClean="0"/>
              <a:t>  Congenital </a:t>
            </a:r>
            <a:r>
              <a:rPr lang="en-US" sz="2000" dirty="0" err="1" smtClean="0"/>
              <a:t>hypogonadotropic</a:t>
            </a:r>
            <a:r>
              <a:rPr lang="en-US" sz="2000" dirty="0" smtClean="0"/>
              <a:t> </a:t>
            </a:r>
            <a:r>
              <a:rPr lang="en-US" sz="2000" dirty="0" err="1" smtClean="0"/>
              <a:t>hypogonadism</a:t>
            </a:r>
            <a:r>
              <a:rPr lang="en-US" sz="2000" dirty="0" smtClean="0"/>
              <a:t> in girls or boys can be caused by mutations in several different genes or combinations of genes .Family studies suggest that genes identified in association with absent puberty may cause delayed puberty and that there may be a genetic susceptibility to environmental stresses such as diet and exercise. </a:t>
            </a:r>
          </a:p>
          <a:p>
            <a:pPr>
              <a:buFontTx/>
              <a:buChar char="-"/>
            </a:pPr>
            <a:r>
              <a:rPr lang="en-US" sz="2000" dirty="0" smtClean="0"/>
              <a:t>  </a:t>
            </a:r>
            <a:r>
              <a:rPr lang="en-US" sz="2000" dirty="0" err="1" smtClean="0"/>
              <a:t>neuroanatomic</a:t>
            </a:r>
            <a:r>
              <a:rPr lang="en-US" sz="2000" dirty="0" smtClean="0"/>
              <a:t> causes of delayed puberty are considerably less common in girls than in boys, it is always important to rule these out in the setting of </a:t>
            </a:r>
            <a:r>
              <a:rPr lang="en-US" sz="2000" dirty="0" err="1" smtClean="0"/>
              <a:t>hypogonadotropic</a:t>
            </a:r>
            <a:r>
              <a:rPr lang="en-US" sz="2000" dirty="0" smtClean="0"/>
              <a:t> </a:t>
            </a:r>
            <a:r>
              <a:rPr lang="en-US" sz="2000" dirty="0" err="1" smtClean="0"/>
              <a:t>hypogonadism</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810456"/>
          <a:ext cx="8153400" cy="6047544"/>
        </p:xfrm>
        <a:graphic>
          <a:graphicData uri="http://schemas.openxmlformats.org/drawingml/2006/table">
            <a:tbl>
              <a:tblPr/>
              <a:tblGrid>
                <a:gridCol w="4076700"/>
                <a:gridCol w="4076700"/>
              </a:tblGrid>
              <a:tr h="216604">
                <a:tc>
                  <a:txBody>
                    <a:bodyPr/>
                    <a:lstStyle/>
                    <a:p>
                      <a:pPr algn="l"/>
                      <a:r>
                        <a:rPr lang="en-US" sz="1400" b="1" dirty="0" err="1">
                          <a:solidFill>
                            <a:srgbClr val="FF0000"/>
                          </a:solidFill>
                          <a:latin typeface="Verdana"/>
                        </a:rPr>
                        <a:t>Hypergonadotropic</a:t>
                      </a:r>
                      <a:endParaRPr lang="en-US" sz="1400" b="1" dirty="0">
                        <a:solidFill>
                          <a:srgbClr val="FF0000"/>
                        </a:solidFill>
                        <a:latin typeface="Verdana"/>
                      </a:endParaRPr>
                    </a:p>
                  </a:txBody>
                  <a:tcPr marL="9732" marR="9732" marT="9732" marB="9732">
                    <a:lnL>
                      <a:noFill/>
                    </a:lnL>
                    <a:lnR>
                      <a:noFill/>
                    </a:lnR>
                    <a:lnT>
                      <a:noFill/>
                    </a:lnT>
                    <a:lnB>
                      <a:noFill/>
                    </a:lnB>
                    <a:solidFill>
                      <a:srgbClr val="FFFFFF"/>
                    </a:solidFill>
                  </a:tcPr>
                </a:tc>
                <a:tc>
                  <a:txBody>
                    <a:bodyPr/>
                    <a:lstStyle/>
                    <a:p>
                      <a:pPr algn="l"/>
                      <a:r>
                        <a:rPr lang="en-US" sz="1400" b="1" dirty="0" err="1">
                          <a:solidFill>
                            <a:srgbClr val="FF0000"/>
                          </a:solidFill>
                          <a:latin typeface="Verdana"/>
                        </a:rPr>
                        <a:t>Hypogonadotropic</a:t>
                      </a:r>
                      <a:endParaRPr lang="en-US" sz="1400" b="1" dirty="0">
                        <a:solidFill>
                          <a:srgbClr val="FF0000"/>
                        </a:solidFill>
                        <a:latin typeface="Verdana"/>
                      </a:endParaRPr>
                    </a:p>
                  </a:txBody>
                  <a:tcPr marL="9732" marR="9732" marT="9732" marB="9732">
                    <a:lnL>
                      <a:noFill/>
                    </a:lnL>
                    <a:lnR>
                      <a:noFill/>
                    </a:lnR>
                    <a:lnT>
                      <a:noFill/>
                    </a:lnT>
                    <a:lnB>
                      <a:noFill/>
                    </a:lnB>
                    <a:solidFill>
                      <a:srgbClr val="FFFFFF"/>
                    </a:solidFill>
                  </a:tcPr>
                </a:tc>
              </a:tr>
              <a:tr h="301674">
                <a:tc>
                  <a:txBody>
                    <a:bodyPr/>
                    <a:lstStyle/>
                    <a:p>
                      <a:pPr algn="l"/>
                      <a:r>
                        <a:rPr lang="en-US" sz="1400" b="1" dirty="0">
                          <a:solidFill>
                            <a:srgbClr val="333333"/>
                          </a:solidFill>
                        </a:rPr>
                        <a:t>  </a:t>
                      </a:r>
                      <a:r>
                        <a:rPr lang="en-US" sz="2000" b="1" dirty="0">
                          <a:solidFill>
                            <a:srgbClr val="7030A0"/>
                          </a:solidFill>
                        </a:rPr>
                        <a:t>Ovarian</a:t>
                      </a:r>
                      <a:endParaRPr lang="en-US" sz="1400" b="1" dirty="0">
                        <a:solidFill>
                          <a:srgbClr val="7030A0"/>
                        </a:solidFill>
                      </a:endParaRPr>
                    </a:p>
                  </a:txBody>
                  <a:tcPr marL="9732" marR="9732" marT="9732" marB="9732">
                    <a:lnL>
                      <a:noFill/>
                    </a:lnL>
                    <a:lnR>
                      <a:noFill/>
                    </a:lnR>
                    <a:lnT>
                      <a:noFill/>
                    </a:lnT>
                    <a:lnB>
                      <a:noFill/>
                    </a:lnB>
                    <a:solidFill>
                      <a:srgbClr val="FFFFFF"/>
                    </a:solidFill>
                  </a:tcPr>
                </a:tc>
                <a:tc>
                  <a:txBody>
                    <a:bodyPr/>
                    <a:lstStyle/>
                    <a:p>
                      <a:pPr algn="l"/>
                      <a:r>
                        <a:rPr lang="en-US" sz="1400" b="1" dirty="0">
                          <a:solidFill>
                            <a:srgbClr val="333333"/>
                          </a:solidFill>
                        </a:rPr>
                        <a:t> </a:t>
                      </a:r>
                      <a:r>
                        <a:rPr lang="en-US" sz="2000" b="1" dirty="0">
                          <a:solidFill>
                            <a:srgbClr val="7030A0"/>
                          </a:solidFill>
                        </a:rPr>
                        <a:t> Genetic</a:t>
                      </a:r>
                      <a:endParaRPr lang="en-US" sz="1400" b="1" dirty="0">
                        <a:solidFill>
                          <a:srgbClr val="7030A0"/>
                        </a:solidFill>
                      </a:endParaRPr>
                    </a:p>
                  </a:txBody>
                  <a:tcPr marL="9732" marR="9732" marT="9732" marB="9732">
                    <a:lnL>
                      <a:noFill/>
                    </a:lnL>
                    <a:lnR>
                      <a:noFill/>
                    </a:lnR>
                    <a:lnT>
                      <a:noFill/>
                    </a:lnT>
                    <a:lnB>
                      <a:noFill/>
                    </a:lnB>
                    <a:solidFill>
                      <a:srgbClr val="FFFFFF"/>
                    </a:solidFill>
                  </a:tcPr>
                </a:tc>
              </a:tr>
              <a:tr h="216604">
                <a:tc>
                  <a:txBody>
                    <a:bodyPr/>
                    <a:lstStyle/>
                    <a:p>
                      <a:pPr algn="l"/>
                      <a:r>
                        <a:rPr lang="en-US" sz="1400" b="1" dirty="0">
                          <a:solidFill>
                            <a:srgbClr val="333333"/>
                          </a:solidFill>
                        </a:rPr>
                        <a:t>    Turner syndrome</a:t>
                      </a:r>
                    </a:p>
                  </a:txBody>
                  <a:tcPr marL="9732" marR="9732" marT="9732" marB="9732">
                    <a:lnL>
                      <a:noFill/>
                    </a:lnL>
                    <a:lnR>
                      <a:noFill/>
                    </a:lnR>
                    <a:lnT>
                      <a:noFill/>
                    </a:lnT>
                    <a:lnB>
                      <a:noFill/>
                    </a:lnB>
                    <a:solidFill>
                      <a:srgbClr val="FFFFFF"/>
                    </a:solidFill>
                  </a:tcPr>
                </a:tc>
                <a:tc>
                  <a:txBody>
                    <a:bodyPr/>
                    <a:lstStyle/>
                    <a:p>
                      <a:pPr algn="l"/>
                      <a:r>
                        <a:rPr lang="en-US" sz="1400" b="1" dirty="0">
                          <a:solidFill>
                            <a:srgbClr val="333333"/>
                          </a:solidFill>
                        </a:rPr>
                        <a:t>    Hypothalamic syndromes</a:t>
                      </a:r>
                    </a:p>
                  </a:txBody>
                  <a:tcPr marL="9732" marR="9732" marT="9732" marB="9732">
                    <a:lnL>
                      <a:noFill/>
                    </a:lnL>
                    <a:lnR>
                      <a:noFill/>
                    </a:lnR>
                    <a:lnT>
                      <a:noFill/>
                    </a:lnT>
                    <a:lnB>
                      <a:noFill/>
                    </a:lnB>
                    <a:solidFill>
                      <a:srgbClr val="FFFFFF"/>
                    </a:solidFill>
                  </a:tcPr>
                </a:tc>
              </a:tr>
              <a:tr h="216604">
                <a:tc>
                  <a:txBody>
                    <a:bodyPr/>
                    <a:lstStyle/>
                    <a:p>
                      <a:pPr algn="l"/>
                      <a:r>
                        <a:rPr lang="en-US" sz="1400" b="1" dirty="0">
                          <a:solidFill>
                            <a:srgbClr val="333333"/>
                          </a:solidFill>
                        </a:rPr>
                        <a:t>    Gonadal </a:t>
                      </a:r>
                      <a:r>
                        <a:rPr lang="en-US" sz="1400" b="1" dirty="0" err="1">
                          <a:solidFill>
                            <a:srgbClr val="333333"/>
                          </a:solidFill>
                        </a:rPr>
                        <a:t>dysgenesis</a:t>
                      </a:r>
                      <a:endParaRPr lang="en-US" sz="1400" b="1" dirty="0">
                        <a:solidFill>
                          <a:srgbClr val="333333"/>
                        </a:solidFill>
                      </a:endParaRPr>
                    </a:p>
                  </a:txBody>
                  <a:tcPr marL="9732" marR="9732" marT="9732" marB="9732">
                    <a:lnL>
                      <a:noFill/>
                    </a:lnL>
                    <a:lnR>
                      <a:noFill/>
                    </a:lnR>
                    <a:lnT>
                      <a:noFill/>
                    </a:lnT>
                    <a:lnB>
                      <a:noFill/>
                    </a:lnB>
                    <a:solidFill>
                      <a:srgbClr val="FFFFFF"/>
                    </a:solidFill>
                  </a:tcPr>
                </a:tc>
                <a:tc>
                  <a:txBody>
                    <a:bodyPr/>
                    <a:lstStyle/>
                    <a:p>
                      <a:pPr algn="l"/>
                      <a:r>
                        <a:rPr lang="en-US" sz="1400" b="1" dirty="0">
                          <a:solidFill>
                            <a:srgbClr val="333333"/>
                          </a:solidFill>
                        </a:rPr>
                        <a:t>       </a:t>
                      </a:r>
                      <a:r>
                        <a:rPr lang="en-US" sz="1400" b="1" dirty="0" err="1">
                          <a:solidFill>
                            <a:srgbClr val="333333"/>
                          </a:solidFill>
                        </a:rPr>
                        <a:t>Letpin</a:t>
                      </a:r>
                      <a:r>
                        <a:rPr lang="en-US" sz="1400" b="1" dirty="0">
                          <a:solidFill>
                            <a:srgbClr val="333333"/>
                          </a:solidFill>
                        </a:rPr>
                        <a:t>/leptin receptor</a:t>
                      </a:r>
                    </a:p>
                  </a:txBody>
                  <a:tcPr marL="9732" marR="9732" marT="9732" marB="9732">
                    <a:lnL>
                      <a:noFill/>
                    </a:lnL>
                    <a:lnR>
                      <a:noFill/>
                    </a:lnR>
                    <a:lnT>
                      <a:noFill/>
                    </a:lnT>
                    <a:lnB>
                      <a:noFill/>
                    </a:lnB>
                    <a:solidFill>
                      <a:srgbClr val="FFFFFF"/>
                    </a:solidFill>
                  </a:tcPr>
                </a:tc>
              </a:tr>
              <a:tr h="216604">
                <a:tc>
                  <a:txBody>
                    <a:bodyPr/>
                    <a:lstStyle/>
                    <a:p>
                      <a:pPr algn="l"/>
                      <a:r>
                        <a:rPr lang="en-US" sz="1400" b="1" dirty="0">
                          <a:solidFill>
                            <a:srgbClr val="333333"/>
                          </a:solidFill>
                        </a:rPr>
                        <a:t>    Chemotherapy/radiation therapy</a:t>
                      </a:r>
                    </a:p>
                  </a:txBody>
                  <a:tcPr marL="9732" marR="9732" marT="9732" marB="9732">
                    <a:lnL>
                      <a:noFill/>
                    </a:lnL>
                    <a:lnR>
                      <a:noFill/>
                    </a:lnR>
                    <a:lnT>
                      <a:noFill/>
                    </a:lnT>
                    <a:lnB>
                      <a:noFill/>
                    </a:lnB>
                    <a:solidFill>
                      <a:srgbClr val="FFFFFF"/>
                    </a:solidFill>
                  </a:tcPr>
                </a:tc>
                <a:tc>
                  <a:txBody>
                    <a:bodyPr/>
                    <a:lstStyle/>
                    <a:p>
                      <a:pPr algn="l"/>
                      <a:r>
                        <a:rPr lang="en-US" sz="1400" b="1" dirty="0">
                          <a:solidFill>
                            <a:srgbClr val="333333"/>
                          </a:solidFill>
                        </a:rPr>
                        <a:t>       HESX1 (</a:t>
                      </a:r>
                      <a:r>
                        <a:rPr lang="en-US" sz="1400" b="1" dirty="0" err="1">
                          <a:solidFill>
                            <a:srgbClr val="333333"/>
                          </a:solidFill>
                        </a:rPr>
                        <a:t>septooptic</a:t>
                      </a:r>
                      <a:r>
                        <a:rPr lang="en-US" sz="1400" b="1" dirty="0">
                          <a:solidFill>
                            <a:srgbClr val="333333"/>
                          </a:solidFill>
                        </a:rPr>
                        <a:t> dysplasia)</a:t>
                      </a:r>
                    </a:p>
                  </a:txBody>
                  <a:tcPr marL="9732" marR="9732" marT="9732" marB="9732">
                    <a:lnL>
                      <a:noFill/>
                    </a:lnL>
                    <a:lnR>
                      <a:noFill/>
                    </a:lnR>
                    <a:lnT>
                      <a:noFill/>
                    </a:lnT>
                    <a:lnB>
                      <a:noFill/>
                    </a:lnB>
                    <a:solidFill>
                      <a:srgbClr val="FFFFFF"/>
                    </a:solidFill>
                  </a:tcPr>
                </a:tc>
              </a:tr>
              <a:tr h="216604">
                <a:tc>
                  <a:txBody>
                    <a:bodyPr/>
                    <a:lstStyle/>
                    <a:p>
                      <a:pPr algn="l"/>
                      <a:r>
                        <a:rPr lang="en-US" sz="1400" b="1" dirty="0">
                          <a:solidFill>
                            <a:srgbClr val="333333"/>
                          </a:solidFill>
                        </a:rPr>
                        <a:t>   </a:t>
                      </a:r>
                      <a:r>
                        <a:rPr lang="en-US" sz="1400" b="1" dirty="0">
                          <a:solidFill>
                            <a:srgbClr val="7030A0"/>
                          </a:solidFill>
                        </a:rPr>
                        <a:t> </a:t>
                      </a:r>
                      <a:r>
                        <a:rPr lang="en-US" sz="1400" b="1" dirty="0" err="1">
                          <a:solidFill>
                            <a:srgbClr val="7030A0"/>
                          </a:solidFill>
                        </a:rPr>
                        <a:t>Galactosemia</a:t>
                      </a:r>
                      <a:endParaRPr lang="en-US" sz="1400" b="1" dirty="0">
                        <a:solidFill>
                          <a:srgbClr val="7030A0"/>
                        </a:solidFill>
                      </a:endParaRPr>
                    </a:p>
                  </a:txBody>
                  <a:tcPr marL="9732" marR="9732" marT="9732" marB="9732">
                    <a:lnL>
                      <a:noFill/>
                    </a:lnL>
                    <a:lnR>
                      <a:noFill/>
                    </a:lnR>
                    <a:lnT>
                      <a:noFill/>
                    </a:lnT>
                    <a:lnB>
                      <a:noFill/>
                    </a:lnB>
                    <a:solidFill>
                      <a:srgbClr val="FFFFFF"/>
                    </a:solidFill>
                  </a:tcPr>
                </a:tc>
                <a:tc>
                  <a:txBody>
                    <a:bodyPr/>
                    <a:lstStyle/>
                    <a:p>
                      <a:pPr algn="l"/>
                      <a:r>
                        <a:rPr lang="en-US" sz="1400" b="1" dirty="0">
                          <a:solidFill>
                            <a:srgbClr val="333333"/>
                          </a:solidFill>
                        </a:rPr>
                        <a:t>       PC1 (</a:t>
                      </a:r>
                      <a:r>
                        <a:rPr lang="en-US" sz="1400" b="1" dirty="0" err="1">
                          <a:solidFill>
                            <a:srgbClr val="333333"/>
                          </a:solidFill>
                        </a:rPr>
                        <a:t>prohormone</a:t>
                      </a:r>
                      <a:r>
                        <a:rPr lang="en-US" sz="1400" b="1" dirty="0">
                          <a:solidFill>
                            <a:srgbClr val="333333"/>
                          </a:solidFill>
                        </a:rPr>
                        <a:t> </a:t>
                      </a:r>
                      <a:r>
                        <a:rPr lang="en-US" sz="1400" b="1" dirty="0" err="1">
                          <a:solidFill>
                            <a:srgbClr val="333333"/>
                          </a:solidFill>
                        </a:rPr>
                        <a:t>convertase</a:t>
                      </a:r>
                      <a:r>
                        <a:rPr lang="en-US" sz="1400" b="1" dirty="0">
                          <a:solidFill>
                            <a:srgbClr val="333333"/>
                          </a:solidFill>
                        </a:rPr>
                        <a:t>)</a:t>
                      </a:r>
                    </a:p>
                  </a:txBody>
                  <a:tcPr marL="9732" marR="9732" marT="9732" marB="9732">
                    <a:lnL>
                      <a:noFill/>
                    </a:lnL>
                    <a:lnR>
                      <a:noFill/>
                    </a:lnR>
                    <a:lnT>
                      <a:noFill/>
                    </a:lnT>
                    <a:lnB>
                      <a:noFill/>
                    </a:lnB>
                    <a:solidFill>
                      <a:srgbClr val="FFFFFF"/>
                    </a:solidFill>
                  </a:tcPr>
                </a:tc>
              </a:tr>
              <a:tr h="216604">
                <a:tc>
                  <a:txBody>
                    <a:bodyPr/>
                    <a:lstStyle/>
                    <a:p>
                      <a:pPr algn="l"/>
                      <a:r>
                        <a:rPr lang="en-US" sz="1400" b="1" dirty="0">
                          <a:solidFill>
                            <a:srgbClr val="333333"/>
                          </a:solidFill>
                        </a:rPr>
                        <a:t>    Autoimmune </a:t>
                      </a:r>
                      <a:r>
                        <a:rPr lang="en-US" sz="1400" b="1" dirty="0" err="1">
                          <a:solidFill>
                            <a:srgbClr val="333333"/>
                          </a:solidFill>
                        </a:rPr>
                        <a:t>oophoritis</a:t>
                      </a:r>
                      <a:endParaRPr lang="en-US" sz="1400" b="1" dirty="0">
                        <a:solidFill>
                          <a:srgbClr val="333333"/>
                        </a:solidFill>
                      </a:endParaRPr>
                    </a:p>
                  </a:txBody>
                  <a:tcPr marL="9732" marR="9732" marT="9732" marB="9732">
                    <a:lnL>
                      <a:noFill/>
                    </a:lnL>
                    <a:lnR>
                      <a:noFill/>
                    </a:lnR>
                    <a:lnT>
                      <a:noFill/>
                    </a:lnT>
                    <a:lnB>
                      <a:noFill/>
                    </a:lnB>
                    <a:solidFill>
                      <a:srgbClr val="FFFFFF"/>
                    </a:solidFill>
                  </a:tcPr>
                </a:tc>
                <a:tc>
                  <a:txBody>
                    <a:bodyPr/>
                    <a:lstStyle/>
                    <a:p>
                      <a:pPr algn="l"/>
                      <a:r>
                        <a:rPr lang="en-US" sz="1400" b="1" dirty="0">
                          <a:solidFill>
                            <a:srgbClr val="333333"/>
                          </a:solidFill>
                        </a:rPr>
                        <a:t>    IHH and </a:t>
                      </a:r>
                      <a:r>
                        <a:rPr lang="en-US" sz="1400" b="1" dirty="0" err="1">
                          <a:solidFill>
                            <a:srgbClr val="333333"/>
                          </a:solidFill>
                        </a:rPr>
                        <a:t>Kallmann</a:t>
                      </a:r>
                      <a:r>
                        <a:rPr lang="en-US" sz="1400" b="1" dirty="0">
                          <a:solidFill>
                            <a:srgbClr val="333333"/>
                          </a:solidFill>
                        </a:rPr>
                        <a:t> syndrome</a:t>
                      </a:r>
                    </a:p>
                  </a:txBody>
                  <a:tcPr marL="9732" marR="9732" marT="9732" marB="9732">
                    <a:lnL>
                      <a:noFill/>
                    </a:lnL>
                    <a:lnR>
                      <a:noFill/>
                    </a:lnR>
                    <a:lnT>
                      <a:noFill/>
                    </a:lnT>
                    <a:lnB>
                      <a:noFill/>
                    </a:lnB>
                    <a:solidFill>
                      <a:srgbClr val="FFFFFF"/>
                    </a:solidFill>
                  </a:tcPr>
                </a:tc>
              </a:tr>
              <a:tr h="216604">
                <a:tc>
                  <a:txBody>
                    <a:bodyPr/>
                    <a:lstStyle/>
                    <a:p>
                      <a:pPr algn="l"/>
                      <a:r>
                        <a:rPr lang="en-US" sz="1400" b="1" dirty="0">
                          <a:solidFill>
                            <a:srgbClr val="333333"/>
                          </a:solidFill>
                        </a:rPr>
                        <a:t>    Congenital lipoid hyperplasia</a:t>
                      </a:r>
                    </a:p>
                  </a:txBody>
                  <a:tcPr marL="9732" marR="9732" marT="9732" marB="9732">
                    <a:lnL>
                      <a:noFill/>
                    </a:lnL>
                    <a:lnR>
                      <a:noFill/>
                    </a:lnR>
                    <a:lnT>
                      <a:noFill/>
                    </a:lnT>
                    <a:lnB>
                      <a:noFill/>
                    </a:lnB>
                    <a:solidFill>
                      <a:srgbClr val="FFFFFF"/>
                    </a:solidFill>
                  </a:tcPr>
                </a:tc>
                <a:tc>
                  <a:txBody>
                    <a:bodyPr/>
                    <a:lstStyle/>
                    <a:p>
                      <a:pPr algn="l"/>
                      <a:r>
                        <a:rPr lang="en-US" sz="1400" b="1" dirty="0">
                          <a:solidFill>
                            <a:srgbClr val="333333"/>
                          </a:solidFill>
                        </a:rPr>
                        <a:t>       KAL, FGFR1</a:t>
                      </a:r>
                    </a:p>
                  </a:txBody>
                  <a:tcPr marL="9732" marR="9732" marT="9732" marB="9732">
                    <a:lnL>
                      <a:noFill/>
                    </a:lnL>
                    <a:lnR>
                      <a:noFill/>
                    </a:lnR>
                    <a:lnT>
                      <a:noFill/>
                    </a:lnT>
                    <a:lnB>
                      <a:noFill/>
                    </a:lnB>
                    <a:solidFill>
                      <a:srgbClr val="FFFFFF"/>
                    </a:solidFill>
                  </a:tcPr>
                </a:tc>
              </a:tr>
              <a:tr h="216604">
                <a:tc>
                  <a:txBody>
                    <a:bodyPr/>
                    <a:lstStyle/>
                    <a:p>
                      <a:pPr algn="l"/>
                      <a:r>
                        <a:rPr lang="en-US" sz="1400" b="1" dirty="0">
                          <a:solidFill>
                            <a:srgbClr val="333333"/>
                          </a:solidFill>
                        </a:rPr>
                        <a:t>  </a:t>
                      </a:r>
                      <a:r>
                        <a:rPr lang="en-US" sz="1400" b="1" dirty="0" err="1">
                          <a:solidFill>
                            <a:srgbClr val="333333"/>
                          </a:solidFill>
                        </a:rPr>
                        <a:t>Steroidogenic</a:t>
                      </a:r>
                      <a:r>
                        <a:rPr lang="en-US" sz="1400" b="1" dirty="0">
                          <a:solidFill>
                            <a:srgbClr val="333333"/>
                          </a:solidFill>
                        </a:rPr>
                        <a:t> enzyme abnormalities</a:t>
                      </a:r>
                    </a:p>
                  </a:txBody>
                  <a:tcPr marL="9732" marR="9732" marT="9732" marB="9732">
                    <a:lnL>
                      <a:noFill/>
                    </a:lnL>
                    <a:lnR>
                      <a:noFill/>
                    </a:lnR>
                    <a:lnT>
                      <a:noFill/>
                    </a:lnT>
                    <a:lnB>
                      <a:noFill/>
                    </a:lnB>
                    <a:solidFill>
                      <a:srgbClr val="FFFFFF"/>
                    </a:solidFill>
                  </a:tcPr>
                </a:tc>
                <a:tc>
                  <a:txBody>
                    <a:bodyPr/>
                    <a:lstStyle/>
                    <a:p>
                      <a:pPr algn="l"/>
                      <a:r>
                        <a:rPr lang="en-US" sz="1400" b="1" dirty="0">
                          <a:solidFill>
                            <a:srgbClr val="333333"/>
                          </a:solidFill>
                        </a:rPr>
                        <a:t>       </a:t>
                      </a:r>
                      <a:r>
                        <a:rPr lang="en-US" sz="1400" b="1" dirty="0" err="1">
                          <a:solidFill>
                            <a:srgbClr val="333333"/>
                          </a:solidFill>
                        </a:rPr>
                        <a:t>GnRHR</a:t>
                      </a:r>
                      <a:r>
                        <a:rPr lang="en-US" sz="1400" b="1" dirty="0">
                          <a:solidFill>
                            <a:srgbClr val="333333"/>
                          </a:solidFill>
                        </a:rPr>
                        <a:t>, GPR54</a:t>
                      </a:r>
                    </a:p>
                  </a:txBody>
                  <a:tcPr marL="9732" marR="9732" marT="9732" marB="9732">
                    <a:lnL>
                      <a:noFill/>
                    </a:lnL>
                    <a:lnR>
                      <a:noFill/>
                    </a:lnR>
                    <a:lnT>
                      <a:noFill/>
                    </a:lnT>
                    <a:lnB>
                      <a:noFill/>
                    </a:lnB>
                    <a:solidFill>
                      <a:srgbClr val="FFFFFF"/>
                    </a:solidFill>
                  </a:tcPr>
                </a:tc>
              </a:tr>
              <a:tr h="221028">
                <a:tc>
                  <a:txBody>
                    <a:bodyPr/>
                    <a:lstStyle/>
                    <a:p>
                      <a:pPr algn="l"/>
                      <a:r>
                        <a:rPr lang="en-US" sz="1400" b="1" dirty="0">
                          <a:solidFill>
                            <a:srgbClr val="333333"/>
                          </a:solidFill>
                        </a:rPr>
                        <a:t>    17-hydroxylase deficiency</a:t>
                      </a:r>
                    </a:p>
                  </a:txBody>
                  <a:tcPr marL="9732" marR="9732" marT="9732" marB="9732">
                    <a:lnL>
                      <a:noFill/>
                    </a:lnL>
                    <a:lnR>
                      <a:noFill/>
                    </a:lnR>
                    <a:lnT>
                      <a:noFill/>
                    </a:lnT>
                    <a:lnB>
                      <a:noFill/>
                    </a:lnB>
                    <a:solidFill>
                      <a:srgbClr val="FFFFFF"/>
                    </a:solidFill>
                  </a:tcPr>
                </a:tc>
                <a:tc>
                  <a:txBody>
                    <a:bodyPr/>
                    <a:lstStyle/>
                    <a:p>
                      <a:pPr algn="l"/>
                      <a:r>
                        <a:rPr lang="en-US" sz="1400" b="1" dirty="0">
                          <a:solidFill>
                            <a:srgbClr val="333333"/>
                          </a:solidFill>
                        </a:rPr>
                        <a:t>    Abnormalities of pituitary development/function</a:t>
                      </a:r>
                    </a:p>
                  </a:txBody>
                  <a:tcPr marL="9732" marR="9732" marT="9732" marB="9732">
                    <a:lnL>
                      <a:noFill/>
                    </a:lnL>
                    <a:lnR>
                      <a:noFill/>
                    </a:lnR>
                    <a:lnT>
                      <a:noFill/>
                    </a:lnT>
                    <a:lnB>
                      <a:noFill/>
                    </a:lnB>
                    <a:solidFill>
                      <a:srgbClr val="FFFFFF"/>
                    </a:solidFill>
                  </a:tcPr>
                </a:tc>
              </a:tr>
              <a:tr h="216604">
                <a:tc>
                  <a:txBody>
                    <a:bodyPr/>
                    <a:lstStyle/>
                    <a:p>
                      <a:pPr algn="l"/>
                      <a:r>
                        <a:rPr lang="en-US" sz="1400" b="1" dirty="0">
                          <a:solidFill>
                            <a:srgbClr val="333333"/>
                          </a:solidFill>
                        </a:rPr>
                        <a:t>    </a:t>
                      </a:r>
                      <a:r>
                        <a:rPr lang="en-US" sz="1400" b="1" dirty="0" err="1">
                          <a:solidFill>
                            <a:srgbClr val="333333"/>
                          </a:solidFill>
                        </a:rPr>
                        <a:t>Aromatase</a:t>
                      </a:r>
                      <a:r>
                        <a:rPr lang="en-US" sz="1400" b="1" dirty="0">
                          <a:solidFill>
                            <a:srgbClr val="333333"/>
                          </a:solidFill>
                        </a:rPr>
                        <a:t> deficiency</a:t>
                      </a:r>
                    </a:p>
                  </a:txBody>
                  <a:tcPr marL="9732" marR="9732" marT="9732" marB="9732">
                    <a:lnL>
                      <a:noFill/>
                    </a:lnL>
                    <a:lnR>
                      <a:noFill/>
                    </a:lnR>
                    <a:lnT>
                      <a:noFill/>
                    </a:lnT>
                    <a:lnB>
                      <a:noFill/>
                    </a:lnB>
                    <a:solidFill>
                      <a:srgbClr val="FFFFFF"/>
                    </a:solidFill>
                  </a:tcPr>
                </a:tc>
                <a:tc>
                  <a:txBody>
                    <a:bodyPr/>
                    <a:lstStyle/>
                    <a:p>
                      <a:pPr algn="l"/>
                      <a:r>
                        <a:rPr lang="en-US" sz="1400" b="1" dirty="0">
                          <a:solidFill>
                            <a:srgbClr val="333333"/>
                          </a:solidFill>
                        </a:rPr>
                        <a:t>       PROP1</a:t>
                      </a:r>
                    </a:p>
                  </a:txBody>
                  <a:tcPr marL="9732" marR="9732" marT="9732" marB="9732">
                    <a:lnL>
                      <a:noFill/>
                    </a:lnL>
                    <a:lnR>
                      <a:noFill/>
                    </a:lnR>
                    <a:lnT>
                      <a:noFill/>
                    </a:lnT>
                    <a:lnB>
                      <a:noFill/>
                    </a:lnB>
                    <a:solidFill>
                      <a:srgbClr val="FFFFFF"/>
                    </a:solidFill>
                  </a:tcPr>
                </a:tc>
              </a:tr>
              <a:tr h="216604">
                <a:tc>
                  <a:txBody>
                    <a:bodyPr/>
                    <a:lstStyle/>
                    <a:p>
                      <a:pPr algn="l"/>
                      <a:r>
                        <a:rPr lang="en-US" sz="1400" b="1" dirty="0">
                          <a:solidFill>
                            <a:srgbClr val="7030A0"/>
                          </a:solidFill>
                        </a:rPr>
                        <a:t>  </a:t>
                      </a:r>
                      <a:r>
                        <a:rPr lang="en-US" sz="1400" b="1" dirty="0" err="1">
                          <a:solidFill>
                            <a:srgbClr val="7030A0"/>
                          </a:solidFill>
                        </a:rPr>
                        <a:t>Gonadotropin</a:t>
                      </a:r>
                      <a:r>
                        <a:rPr lang="en-US" sz="1400" b="1" dirty="0">
                          <a:solidFill>
                            <a:srgbClr val="7030A0"/>
                          </a:solidFill>
                        </a:rPr>
                        <a:t>/receptor mutations</a:t>
                      </a:r>
                    </a:p>
                  </a:txBody>
                  <a:tcPr marL="9732" marR="9732" marT="9732" marB="9732">
                    <a:lnL>
                      <a:noFill/>
                    </a:lnL>
                    <a:lnR>
                      <a:noFill/>
                    </a:lnR>
                    <a:lnT>
                      <a:noFill/>
                    </a:lnT>
                    <a:lnB>
                      <a:noFill/>
                    </a:lnB>
                    <a:solidFill>
                      <a:srgbClr val="FFFFFF"/>
                    </a:solidFill>
                  </a:tcPr>
                </a:tc>
                <a:tc>
                  <a:txBody>
                    <a:bodyPr/>
                    <a:lstStyle/>
                    <a:p>
                      <a:pPr algn="l"/>
                      <a:r>
                        <a:rPr lang="en-US" sz="1400" b="1" dirty="0">
                          <a:solidFill>
                            <a:srgbClr val="333333"/>
                          </a:solidFill>
                        </a:rPr>
                        <a:t>  </a:t>
                      </a:r>
                      <a:r>
                        <a:rPr lang="en-US" sz="1400" b="1" dirty="0">
                          <a:solidFill>
                            <a:srgbClr val="7030A0"/>
                          </a:solidFill>
                        </a:rPr>
                        <a:t>CNS tumors/infiltrative disorders</a:t>
                      </a:r>
                    </a:p>
                  </a:txBody>
                  <a:tcPr marL="9732" marR="9732" marT="9732" marB="9732">
                    <a:lnL>
                      <a:noFill/>
                    </a:lnL>
                    <a:lnR>
                      <a:noFill/>
                    </a:lnR>
                    <a:lnT>
                      <a:noFill/>
                    </a:lnT>
                    <a:lnB>
                      <a:noFill/>
                    </a:lnB>
                    <a:solidFill>
                      <a:srgbClr val="FFFFFF"/>
                    </a:solidFill>
                  </a:tcPr>
                </a:tc>
              </a:tr>
              <a:tr h="216604">
                <a:tc>
                  <a:txBody>
                    <a:bodyPr/>
                    <a:lstStyle/>
                    <a:p>
                      <a:pPr algn="l"/>
                      <a:r>
                        <a:rPr lang="en-US" sz="1400" b="1" dirty="0">
                          <a:solidFill>
                            <a:srgbClr val="7030A0"/>
                          </a:solidFill>
                        </a:rPr>
                        <a:t>    FSH, LHR, FSHR</a:t>
                      </a:r>
                    </a:p>
                  </a:txBody>
                  <a:tcPr marL="9732" marR="9732" marT="9732" marB="9732">
                    <a:lnL>
                      <a:noFill/>
                    </a:lnL>
                    <a:lnR>
                      <a:noFill/>
                    </a:lnR>
                    <a:lnT>
                      <a:noFill/>
                    </a:lnT>
                    <a:lnB>
                      <a:noFill/>
                    </a:lnB>
                    <a:solidFill>
                      <a:srgbClr val="FFFFFF"/>
                    </a:solidFill>
                  </a:tcPr>
                </a:tc>
                <a:tc>
                  <a:txBody>
                    <a:bodyPr/>
                    <a:lstStyle/>
                    <a:p>
                      <a:pPr algn="l"/>
                      <a:r>
                        <a:rPr lang="en-US" sz="1400" b="1" dirty="0">
                          <a:solidFill>
                            <a:srgbClr val="333333"/>
                          </a:solidFill>
                        </a:rPr>
                        <a:t>    </a:t>
                      </a:r>
                      <a:r>
                        <a:rPr lang="en-US" sz="1400" b="1" dirty="0" err="1">
                          <a:solidFill>
                            <a:srgbClr val="333333"/>
                          </a:solidFill>
                        </a:rPr>
                        <a:t>Craniopharyngioma</a:t>
                      </a:r>
                      <a:endParaRPr lang="en-US" sz="1400" b="1" dirty="0">
                        <a:solidFill>
                          <a:srgbClr val="333333"/>
                        </a:solidFill>
                      </a:endParaRPr>
                    </a:p>
                  </a:txBody>
                  <a:tcPr marL="9732" marR="9732" marT="9732" marB="9732">
                    <a:lnL>
                      <a:noFill/>
                    </a:lnL>
                    <a:lnR>
                      <a:noFill/>
                    </a:lnR>
                    <a:lnT>
                      <a:noFill/>
                    </a:lnT>
                    <a:lnB>
                      <a:noFill/>
                    </a:lnB>
                    <a:solidFill>
                      <a:srgbClr val="FFFFFF"/>
                    </a:solidFill>
                  </a:tcPr>
                </a:tc>
              </a:tr>
              <a:tr h="216604">
                <a:tc>
                  <a:txBody>
                    <a:bodyPr/>
                    <a:lstStyle/>
                    <a:p>
                      <a:pPr algn="l"/>
                      <a:r>
                        <a:rPr lang="en-US" sz="1400" b="1" dirty="0">
                          <a:solidFill>
                            <a:srgbClr val="7030A0"/>
                          </a:solidFill>
                        </a:rPr>
                        <a:t>  Androgen resistance syndrome</a:t>
                      </a:r>
                    </a:p>
                  </a:txBody>
                  <a:tcPr marL="9732" marR="9732" marT="9732" marB="9732">
                    <a:lnL>
                      <a:noFill/>
                    </a:lnL>
                    <a:lnR>
                      <a:noFill/>
                    </a:lnR>
                    <a:lnT>
                      <a:noFill/>
                    </a:lnT>
                    <a:lnB>
                      <a:noFill/>
                    </a:lnB>
                    <a:solidFill>
                      <a:srgbClr val="FFFFFF"/>
                    </a:solidFill>
                  </a:tcPr>
                </a:tc>
                <a:tc>
                  <a:txBody>
                    <a:bodyPr/>
                    <a:lstStyle/>
                    <a:p>
                      <a:pPr algn="l"/>
                      <a:r>
                        <a:rPr lang="en-US" sz="1400" b="1" dirty="0">
                          <a:solidFill>
                            <a:srgbClr val="333333"/>
                          </a:solidFill>
                        </a:rPr>
                        <a:t>    </a:t>
                      </a:r>
                      <a:r>
                        <a:rPr lang="en-US" sz="1400" b="1" dirty="0" err="1">
                          <a:solidFill>
                            <a:srgbClr val="333333"/>
                          </a:solidFill>
                        </a:rPr>
                        <a:t>Astrocytoma</a:t>
                      </a:r>
                      <a:r>
                        <a:rPr lang="en-US" sz="1400" b="1" dirty="0">
                          <a:solidFill>
                            <a:srgbClr val="333333"/>
                          </a:solidFill>
                        </a:rPr>
                        <a:t>, </a:t>
                      </a:r>
                      <a:r>
                        <a:rPr lang="en-US" sz="1400" b="1" dirty="0" err="1">
                          <a:solidFill>
                            <a:srgbClr val="333333"/>
                          </a:solidFill>
                        </a:rPr>
                        <a:t>germinoma</a:t>
                      </a:r>
                      <a:r>
                        <a:rPr lang="en-US" sz="1400" b="1" dirty="0">
                          <a:solidFill>
                            <a:srgbClr val="333333"/>
                          </a:solidFill>
                        </a:rPr>
                        <a:t>, </a:t>
                      </a:r>
                      <a:r>
                        <a:rPr lang="en-US" sz="1400" b="1" dirty="0" err="1">
                          <a:solidFill>
                            <a:srgbClr val="333333"/>
                          </a:solidFill>
                        </a:rPr>
                        <a:t>glioma</a:t>
                      </a:r>
                      <a:endParaRPr lang="en-US" sz="1400" b="1" dirty="0">
                        <a:solidFill>
                          <a:srgbClr val="333333"/>
                        </a:solidFill>
                      </a:endParaRPr>
                    </a:p>
                  </a:txBody>
                  <a:tcPr marL="9732" marR="9732" marT="9732" marB="9732">
                    <a:lnL>
                      <a:noFill/>
                    </a:lnL>
                    <a:lnR>
                      <a:noFill/>
                    </a:lnR>
                    <a:lnT>
                      <a:noFill/>
                    </a:lnT>
                    <a:lnB>
                      <a:noFill/>
                    </a:lnB>
                    <a:solidFill>
                      <a:srgbClr val="FFFFFF"/>
                    </a:solidFill>
                  </a:tcPr>
                </a:tc>
              </a:tr>
              <a:tr h="358388">
                <a:tc>
                  <a:txBody>
                    <a:bodyPr/>
                    <a:lstStyle/>
                    <a:p>
                      <a:endParaRPr lang="en-US" sz="2400"/>
                    </a:p>
                  </a:txBody>
                  <a:tcPr marL="9732" marR="9732" marT="9732" marB="9732">
                    <a:lnL>
                      <a:noFill/>
                    </a:lnL>
                    <a:lnR>
                      <a:noFill/>
                    </a:lnR>
                    <a:lnT>
                      <a:noFill/>
                    </a:lnT>
                    <a:lnB>
                      <a:noFill/>
                    </a:lnB>
                    <a:solidFill>
                      <a:srgbClr val="FFFFFF"/>
                    </a:solidFill>
                  </a:tcPr>
                </a:tc>
                <a:tc>
                  <a:txBody>
                    <a:bodyPr/>
                    <a:lstStyle/>
                    <a:p>
                      <a:pPr algn="l"/>
                      <a:r>
                        <a:rPr lang="en-US" sz="1400" b="1" dirty="0">
                          <a:solidFill>
                            <a:srgbClr val="333333"/>
                          </a:solidFill>
                        </a:rPr>
                        <a:t>    </a:t>
                      </a:r>
                      <a:r>
                        <a:rPr lang="en-US" sz="1400" b="1" dirty="0" err="1">
                          <a:solidFill>
                            <a:srgbClr val="333333"/>
                          </a:solidFill>
                        </a:rPr>
                        <a:t>Prolactinomas</a:t>
                      </a:r>
                      <a:r>
                        <a:rPr lang="en-US" sz="1400" b="1" dirty="0">
                          <a:solidFill>
                            <a:srgbClr val="333333"/>
                          </a:solidFill>
                        </a:rPr>
                        <a:t>, other pituitary tumors</a:t>
                      </a:r>
                    </a:p>
                  </a:txBody>
                  <a:tcPr marL="9732" marR="9732" marT="9732" marB="9732">
                    <a:lnL>
                      <a:noFill/>
                    </a:lnL>
                    <a:lnR>
                      <a:noFill/>
                    </a:lnR>
                    <a:lnT>
                      <a:noFill/>
                    </a:lnT>
                    <a:lnB>
                      <a:noFill/>
                    </a:lnB>
                    <a:solidFill>
                      <a:srgbClr val="FFFFFF"/>
                    </a:solidFill>
                  </a:tcPr>
                </a:tc>
              </a:tr>
              <a:tr h="358388">
                <a:tc>
                  <a:txBody>
                    <a:bodyPr/>
                    <a:lstStyle/>
                    <a:p>
                      <a:endParaRPr lang="en-US" sz="2400"/>
                    </a:p>
                  </a:txBody>
                  <a:tcPr marL="9732" marR="9732" marT="9732" marB="9732">
                    <a:lnL>
                      <a:noFill/>
                    </a:lnL>
                    <a:lnR>
                      <a:noFill/>
                    </a:lnR>
                    <a:lnT>
                      <a:noFill/>
                    </a:lnT>
                    <a:lnB>
                      <a:noFill/>
                    </a:lnB>
                    <a:solidFill>
                      <a:srgbClr val="FFFFFF"/>
                    </a:solidFill>
                  </a:tcPr>
                </a:tc>
                <a:tc>
                  <a:txBody>
                    <a:bodyPr/>
                    <a:lstStyle/>
                    <a:p>
                      <a:pPr algn="l"/>
                      <a:r>
                        <a:rPr lang="en-US" sz="1400" b="1" dirty="0">
                          <a:solidFill>
                            <a:srgbClr val="333333"/>
                          </a:solidFill>
                        </a:rPr>
                        <a:t>    </a:t>
                      </a:r>
                      <a:r>
                        <a:rPr lang="en-US" sz="1400" b="1" dirty="0" err="1">
                          <a:solidFill>
                            <a:srgbClr val="333333"/>
                          </a:solidFill>
                        </a:rPr>
                        <a:t>Histiocytosis</a:t>
                      </a:r>
                      <a:r>
                        <a:rPr lang="en-US" sz="1400" b="1" dirty="0">
                          <a:solidFill>
                            <a:srgbClr val="333333"/>
                          </a:solidFill>
                        </a:rPr>
                        <a:t> X</a:t>
                      </a:r>
                    </a:p>
                  </a:txBody>
                  <a:tcPr marL="9732" marR="9732" marT="9732" marB="9732">
                    <a:lnL>
                      <a:noFill/>
                    </a:lnL>
                    <a:lnR>
                      <a:noFill/>
                    </a:lnR>
                    <a:lnT>
                      <a:noFill/>
                    </a:lnT>
                    <a:lnB>
                      <a:noFill/>
                    </a:lnB>
                    <a:solidFill>
                      <a:srgbClr val="FFFFFF"/>
                    </a:solidFill>
                  </a:tcPr>
                </a:tc>
              </a:tr>
              <a:tr h="358388">
                <a:tc>
                  <a:txBody>
                    <a:bodyPr/>
                    <a:lstStyle/>
                    <a:p>
                      <a:endParaRPr lang="en-US" sz="2400" dirty="0"/>
                    </a:p>
                  </a:txBody>
                  <a:tcPr marL="9732" marR="9732" marT="9732" marB="9732">
                    <a:lnL>
                      <a:noFill/>
                    </a:lnL>
                    <a:lnR>
                      <a:noFill/>
                    </a:lnR>
                    <a:lnT>
                      <a:noFill/>
                    </a:lnT>
                    <a:lnB>
                      <a:noFill/>
                    </a:lnB>
                    <a:solidFill>
                      <a:srgbClr val="FFFFFF"/>
                    </a:solidFill>
                  </a:tcPr>
                </a:tc>
                <a:tc>
                  <a:txBody>
                    <a:bodyPr/>
                    <a:lstStyle/>
                    <a:p>
                      <a:pPr algn="l"/>
                      <a:r>
                        <a:rPr lang="en-US" sz="1400" b="1" dirty="0">
                          <a:solidFill>
                            <a:srgbClr val="7030A0"/>
                          </a:solidFill>
                        </a:rPr>
                        <a:t>  Chemotherapy/radiation</a:t>
                      </a:r>
                    </a:p>
                  </a:txBody>
                  <a:tcPr marL="9732" marR="9732" marT="9732" marB="9732">
                    <a:lnL>
                      <a:noFill/>
                    </a:lnL>
                    <a:lnR>
                      <a:noFill/>
                    </a:lnR>
                    <a:lnT>
                      <a:noFill/>
                    </a:lnT>
                    <a:lnB>
                      <a:noFill/>
                    </a:lnB>
                    <a:solidFill>
                      <a:srgbClr val="FFFFFF"/>
                    </a:solidFill>
                  </a:tcPr>
                </a:tc>
              </a:tr>
              <a:tr h="358388">
                <a:tc>
                  <a:txBody>
                    <a:bodyPr/>
                    <a:lstStyle/>
                    <a:p>
                      <a:endParaRPr lang="en-US" sz="2400"/>
                    </a:p>
                  </a:txBody>
                  <a:tcPr marL="9732" marR="9732" marT="9732" marB="9732">
                    <a:lnL>
                      <a:noFill/>
                    </a:lnL>
                    <a:lnR>
                      <a:noFill/>
                    </a:lnR>
                    <a:lnT>
                      <a:noFill/>
                    </a:lnT>
                    <a:lnB>
                      <a:noFill/>
                    </a:lnB>
                    <a:solidFill>
                      <a:srgbClr val="FFFFFF"/>
                    </a:solidFill>
                  </a:tcPr>
                </a:tc>
                <a:tc>
                  <a:txBody>
                    <a:bodyPr/>
                    <a:lstStyle/>
                    <a:p>
                      <a:pPr algn="l"/>
                      <a:r>
                        <a:rPr lang="en-US" sz="1400" b="1" dirty="0">
                          <a:solidFill>
                            <a:srgbClr val="7030A0"/>
                          </a:solidFill>
                        </a:rPr>
                        <a:t>  Functional</a:t>
                      </a:r>
                    </a:p>
                  </a:txBody>
                  <a:tcPr marL="9732" marR="9732" marT="9732" marB="9732">
                    <a:lnL>
                      <a:noFill/>
                    </a:lnL>
                    <a:lnR>
                      <a:noFill/>
                    </a:lnR>
                    <a:lnT>
                      <a:noFill/>
                    </a:lnT>
                    <a:lnB>
                      <a:noFill/>
                    </a:lnB>
                    <a:solidFill>
                      <a:srgbClr val="FFFFFF"/>
                    </a:solidFill>
                  </a:tcPr>
                </a:tc>
              </a:tr>
              <a:tr h="358388">
                <a:tc>
                  <a:txBody>
                    <a:bodyPr/>
                    <a:lstStyle/>
                    <a:p>
                      <a:endParaRPr lang="en-US" sz="2400"/>
                    </a:p>
                  </a:txBody>
                  <a:tcPr marL="9732" marR="9732" marT="9732" marB="9732">
                    <a:lnL>
                      <a:noFill/>
                    </a:lnL>
                    <a:lnR>
                      <a:noFill/>
                    </a:lnR>
                    <a:lnT>
                      <a:noFill/>
                    </a:lnT>
                    <a:lnB>
                      <a:noFill/>
                    </a:lnB>
                    <a:solidFill>
                      <a:srgbClr val="FFFFFF"/>
                    </a:solidFill>
                  </a:tcPr>
                </a:tc>
                <a:tc>
                  <a:txBody>
                    <a:bodyPr/>
                    <a:lstStyle/>
                    <a:p>
                      <a:pPr algn="l"/>
                      <a:r>
                        <a:rPr lang="en-US" sz="1400" b="1" dirty="0">
                          <a:solidFill>
                            <a:srgbClr val="7030A0"/>
                          </a:solidFill>
                        </a:rPr>
                        <a:t>    Chronic diseases</a:t>
                      </a:r>
                    </a:p>
                  </a:txBody>
                  <a:tcPr marL="9732" marR="9732" marT="9732" marB="9732">
                    <a:lnL>
                      <a:noFill/>
                    </a:lnL>
                    <a:lnR>
                      <a:noFill/>
                    </a:lnR>
                    <a:lnT>
                      <a:noFill/>
                    </a:lnT>
                    <a:lnB>
                      <a:noFill/>
                    </a:lnB>
                    <a:solidFill>
                      <a:srgbClr val="FFFFFF"/>
                    </a:solidFill>
                  </a:tcPr>
                </a:tc>
              </a:tr>
              <a:tr h="358388">
                <a:tc>
                  <a:txBody>
                    <a:bodyPr/>
                    <a:lstStyle/>
                    <a:p>
                      <a:endParaRPr lang="en-US" sz="2400"/>
                    </a:p>
                  </a:txBody>
                  <a:tcPr marL="9732" marR="9732" marT="9732" marB="9732">
                    <a:lnL>
                      <a:noFill/>
                    </a:lnL>
                    <a:lnR>
                      <a:noFill/>
                    </a:lnR>
                    <a:lnT>
                      <a:noFill/>
                    </a:lnT>
                    <a:lnB>
                      <a:noFill/>
                    </a:lnB>
                    <a:solidFill>
                      <a:srgbClr val="FFFFFF"/>
                    </a:solidFill>
                  </a:tcPr>
                </a:tc>
                <a:tc>
                  <a:txBody>
                    <a:bodyPr/>
                    <a:lstStyle/>
                    <a:p>
                      <a:pPr algn="l"/>
                      <a:r>
                        <a:rPr lang="en-US" sz="1400" b="1" dirty="0">
                          <a:solidFill>
                            <a:srgbClr val="7030A0"/>
                          </a:solidFill>
                        </a:rPr>
                        <a:t>    Malnutrition</a:t>
                      </a:r>
                    </a:p>
                  </a:txBody>
                  <a:tcPr marL="9732" marR="9732" marT="9732" marB="9732">
                    <a:lnL>
                      <a:noFill/>
                    </a:lnL>
                    <a:lnR>
                      <a:noFill/>
                    </a:lnR>
                    <a:lnT>
                      <a:noFill/>
                    </a:lnT>
                    <a:lnB>
                      <a:noFill/>
                    </a:lnB>
                    <a:solidFill>
                      <a:srgbClr val="FFFFFF"/>
                    </a:solidFill>
                  </a:tcPr>
                </a:tc>
              </a:tr>
              <a:tr h="358388">
                <a:tc>
                  <a:txBody>
                    <a:bodyPr/>
                    <a:lstStyle/>
                    <a:p>
                      <a:endParaRPr lang="en-US" sz="2400" dirty="0"/>
                    </a:p>
                  </a:txBody>
                  <a:tcPr marL="9732" marR="9732" marT="9732" marB="9732">
                    <a:lnL>
                      <a:noFill/>
                    </a:lnL>
                    <a:lnR>
                      <a:noFill/>
                    </a:lnR>
                    <a:lnT>
                      <a:noFill/>
                    </a:lnT>
                    <a:lnB>
                      <a:noFill/>
                    </a:lnB>
                    <a:solidFill>
                      <a:srgbClr val="FFFFFF"/>
                    </a:solidFill>
                  </a:tcPr>
                </a:tc>
                <a:tc>
                  <a:txBody>
                    <a:bodyPr/>
                    <a:lstStyle/>
                    <a:p>
                      <a:pPr algn="l"/>
                      <a:r>
                        <a:rPr lang="en-US" sz="1400" b="1" dirty="0">
                          <a:solidFill>
                            <a:srgbClr val="7030A0"/>
                          </a:solidFill>
                        </a:rPr>
                        <a:t>    Excessive </a:t>
                      </a:r>
                      <a:r>
                        <a:rPr lang="en-US" sz="1400" b="1" dirty="0" smtClean="0">
                          <a:solidFill>
                            <a:srgbClr val="7030A0"/>
                          </a:solidFill>
                        </a:rPr>
                        <a:t>exercise, Eating disorders</a:t>
                      </a:r>
                      <a:endParaRPr lang="en-US" sz="1400" b="1" dirty="0">
                        <a:solidFill>
                          <a:srgbClr val="7030A0"/>
                        </a:solidFill>
                      </a:endParaRPr>
                    </a:p>
                  </a:txBody>
                  <a:tcPr marL="9732" marR="9732" marT="9732" marB="9732">
                    <a:lnL>
                      <a:noFill/>
                    </a:lnL>
                    <a:lnR>
                      <a:noFill/>
                    </a:lnR>
                    <a:lnT>
                      <a:noFill/>
                    </a:lnT>
                    <a:lnB>
                      <a:noFill/>
                    </a:lnB>
                    <a:solidFill>
                      <a:srgbClr val="FFFFFF"/>
                    </a:solidFill>
                  </a:tcPr>
                </a:tc>
              </a:tr>
            </a:tbl>
          </a:graphicData>
        </a:graphic>
      </p:graphicFrame>
      <p:sp>
        <p:nvSpPr>
          <p:cNvPr id="5" name="Rectangle 4"/>
          <p:cNvSpPr/>
          <p:nvPr/>
        </p:nvSpPr>
        <p:spPr>
          <a:xfrm>
            <a:off x="1295400" y="0"/>
            <a:ext cx="5648534" cy="461665"/>
          </a:xfrm>
          <a:prstGeom prst="rect">
            <a:avLst/>
          </a:prstGeom>
        </p:spPr>
        <p:txBody>
          <a:bodyPr wrap="none">
            <a:spAutoFit/>
          </a:bodyPr>
          <a:lstStyle/>
          <a:p>
            <a:r>
              <a:rPr lang="en-US" sz="2400" b="1" dirty="0" smtClean="0"/>
              <a:t>Differential Diagnosis of Delayed Puberty</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400" y="685800"/>
          <a:ext cx="7391400" cy="5949207"/>
        </p:xfrm>
        <a:graphic>
          <a:graphicData uri="http://schemas.openxmlformats.org/drawingml/2006/table">
            <a:tbl>
              <a:tblPr/>
              <a:tblGrid>
                <a:gridCol w="3443720"/>
                <a:gridCol w="2267816"/>
                <a:gridCol w="1679864"/>
              </a:tblGrid>
              <a:tr h="333424">
                <a:tc>
                  <a:txBody>
                    <a:bodyPr/>
                    <a:lstStyle/>
                    <a:p>
                      <a:pPr algn="ctr"/>
                      <a:r>
                        <a:rPr lang="en-US" sz="2800" b="1" u="sng" dirty="0">
                          <a:solidFill>
                            <a:srgbClr val="C00000"/>
                          </a:solidFill>
                        </a:rPr>
                        <a:t>Initial screening tests</a:t>
                      </a:r>
                      <a:r>
                        <a:rPr lang="en-US" sz="2800" b="1" dirty="0">
                          <a:solidFill>
                            <a:srgbClr val="C00000"/>
                          </a:solidFill>
                        </a:rPr>
                        <a:t> </a:t>
                      </a:r>
                    </a:p>
                  </a:txBody>
                  <a:tcPr marL="15728" marR="15728" marT="15728" marB="15728">
                    <a:lnL>
                      <a:noFill/>
                    </a:lnL>
                    <a:lnR>
                      <a:noFill/>
                    </a:lnR>
                    <a:lnT>
                      <a:noFill/>
                    </a:lnT>
                    <a:lnB>
                      <a:noFill/>
                    </a:lnB>
                    <a:solidFill>
                      <a:srgbClr val="FFFFFF"/>
                    </a:solidFill>
                  </a:tcPr>
                </a:tc>
                <a:tc>
                  <a:txBody>
                    <a:bodyPr/>
                    <a:lstStyle/>
                    <a:p>
                      <a:pPr algn="ctr"/>
                      <a:r>
                        <a:rPr lang="en-US" sz="2400" b="1" dirty="0"/>
                        <a:t>Precocious</a:t>
                      </a:r>
                    </a:p>
                  </a:txBody>
                  <a:tcPr marL="28575" marR="28575" marT="28575" marB="28575">
                    <a:lnL>
                      <a:noFill/>
                    </a:lnL>
                    <a:lnR>
                      <a:noFill/>
                    </a:lnR>
                    <a:lnT>
                      <a:noFill/>
                    </a:lnT>
                    <a:lnB>
                      <a:noFill/>
                    </a:lnB>
                    <a:solidFill>
                      <a:srgbClr val="FFFFFF"/>
                    </a:solidFill>
                  </a:tcPr>
                </a:tc>
                <a:tc>
                  <a:txBody>
                    <a:bodyPr/>
                    <a:lstStyle/>
                    <a:p>
                      <a:pPr algn="ctr"/>
                      <a:r>
                        <a:rPr lang="en-US" sz="2400" b="1" dirty="0"/>
                        <a:t>Delayed</a:t>
                      </a:r>
                    </a:p>
                  </a:txBody>
                  <a:tcPr marL="28575" marR="28575" marT="28575" marB="28575">
                    <a:lnL>
                      <a:noFill/>
                    </a:lnL>
                    <a:lnR>
                      <a:noFill/>
                    </a:lnR>
                    <a:lnT>
                      <a:noFill/>
                    </a:lnT>
                    <a:lnB>
                      <a:noFill/>
                    </a:lnB>
                    <a:solidFill>
                      <a:srgbClr val="FFFFFF"/>
                    </a:solidFill>
                  </a:tcPr>
                </a:tc>
              </a:tr>
              <a:tr h="333424">
                <a:tc>
                  <a:txBody>
                    <a:bodyPr/>
                    <a:lstStyle/>
                    <a:p>
                      <a:pPr algn="l"/>
                      <a:r>
                        <a:rPr lang="en-US" sz="2000" b="1">
                          <a:solidFill>
                            <a:srgbClr val="333333"/>
                          </a:solidFill>
                        </a:rPr>
                        <a:t>  History and physical</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r>
              <a:tr h="333424">
                <a:tc>
                  <a:txBody>
                    <a:bodyPr/>
                    <a:lstStyle/>
                    <a:p>
                      <a:pPr algn="l"/>
                      <a:r>
                        <a:rPr lang="en-US" sz="2000" b="1">
                          <a:solidFill>
                            <a:srgbClr val="333333"/>
                          </a:solidFill>
                        </a:rPr>
                        <a:t>  Assessment of growth velocity</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r>
              <a:tr h="182440">
                <a:tc>
                  <a:txBody>
                    <a:bodyPr/>
                    <a:lstStyle/>
                    <a:p>
                      <a:pPr algn="l"/>
                      <a:r>
                        <a:rPr lang="en-US" sz="2000" b="1">
                          <a:solidFill>
                            <a:srgbClr val="333333"/>
                          </a:solidFill>
                        </a:rPr>
                        <a:t>  Bone age</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r>
              <a:tr h="182440">
                <a:tc>
                  <a:txBody>
                    <a:bodyPr/>
                    <a:lstStyle/>
                    <a:p>
                      <a:pPr algn="l"/>
                      <a:r>
                        <a:rPr lang="en-US" sz="2000" b="1" dirty="0">
                          <a:solidFill>
                            <a:srgbClr val="333333"/>
                          </a:solidFill>
                        </a:rPr>
                        <a:t>  LH, FSH</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r>
              <a:tr h="333424">
                <a:tc>
                  <a:txBody>
                    <a:bodyPr/>
                    <a:lstStyle/>
                    <a:p>
                      <a:pPr algn="l"/>
                      <a:r>
                        <a:rPr lang="en-US" sz="2000" b="1">
                          <a:solidFill>
                            <a:srgbClr val="333333"/>
                          </a:solidFill>
                        </a:rPr>
                        <a:t>  Estradiol, testosterone</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r>
              <a:tr h="182440">
                <a:tc>
                  <a:txBody>
                    <a:bodyPr/>
                    <a:lstStyle/>
                    <a:p>
                      <a:pPr algn="l"/>
                      <a:r>
                        <a:rPr lang="en-US" sz="2000" b="1">
                          <a:solidFill>
                            <a:srgbClr val="333333"/>
                          </a:solidFill>
                        </a:rPr>
                        <a:t>  DHEAS</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r>
              <a:tr h="484409">
                <a:tc>
                  <a:txBody>
                    <a:bodyPr/>
                    <a:lstStyle/>
                    <a:p>
                      <a:pPr algn="l"/>
                      <a:r>
                        <a:rPr lang="en-US" sz="2000" b="1">
                          <a:solidFill>
                            <a:srgbClr val="333333"/>
                          </a:solidFill>
                        </a:rPr>
                        <a:t>  17-Hydroxyprogesterone</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 </a:t>
                      </a:r>
                    </a:p>
                  </a:txBody>
                  <a:tcPr marL="15728" marR="15728" marT="15728" marB="15728">
                    <a:lnL>
                      <a:noFill/>
                    </a:lnL>
                    <a:lnR>
                      <a:noFill/>
                    </a:lnR>
                    <a:lnT>
                      <a:noFill/>
                    </a:lnT>
                    <a:lnB>
                      <a:noFill/>
                    </a:lnB>
                    <a:solidFill>
                      <a:srgbClr val="FFFFFF"/>
                    </a:solidFill>
                  </a:tcPr>
                </a:tc>
              </a:tr>
              <a:tr h="333424">
                <a:tc>
                  <a:txBody>
                    <a:bodyPr/>
                    <a:lstStyle/>
                    <a:p>
                      <a:pPr algn="l"/>
                      <a:r>
                        <a:rPr lang="en-US" sz="2000" b="1">
                          <a:solidFill>
                            <a:srgbClr val="333333"/>
                          </a:solidFill>
                        </a:rPr>
                        <a:t>  TSH, T</a:t>
                      </a:r>
                      <a:r>
                        <a:rPr lang="en-US" sz="2000" b="1" baseline="-25000">
                          <a:solidFill>
                            <a:srgbClr val="333333"/>
                          </a:solidFill>
                        </a:rPr>
                        <a:t>4</a:t>
                      </a:r>
                      <a:r>
                        <a:rPr lang="en-US" sz="2000" b="1">
                          <a:solidFill>
                            <a:srgbClr val="333333"/>
                          </a:solidFill>
                        </a:rPr>
                        <a:t/>
                      </a:r>
                      <a:br>
                        <a:rPr lang="en-US" sz="2000" b="1">
                          <a:solidFill>
                            <a:srgbClr val="333333"/>
                          </a:solidFill>
                        </a:rPr>
                      </a:br>
                      <a:r>
                        <a:rPr lang="en-US" sz="2000" b="1">
                          <a:solidFill>
                            <a:srgbClr val="333333"/>
                          </a:solidFill>
                        </a:rPr>
                        <a:t> </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r>
              <a:tr h="333424">
                <a:tc>
                  <a:txBody>
                    <a:bodyPr/>
                    <a:lstStyle/>
                    <a:p>
                      <a:pPr algn="l"/>
                      <a:r>
                        <a:rPr lang="en-US" sz="2000" b="1">
                          <a:solidFill>
                            <a:srgbClr val="333333"/>
                          </a:solidFill>
                        </a:rPr>
                        <a:t>  Complete blood count</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 </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r>
              <a:tr h="333424">
                <a:tc>
                  <a:txBody>
                    <a:bodyPr/>
                    <a:lstStyle/>
                    <a:p>
                      <a:pPr algn="l"/>
                      <a:r>
                        <a:rPr lang="en-US" sz="2000" b="1">
                          <a:solidFill>
                            <a:srgbClr val="333333"/>
                          </a:solidFill>
                        </a:rPr>
                        <a:t>  Sedimentation rate, C-reactive protein</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 </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r>
              <a:tr h="333424">
                <a:tc>
                  <a:txBody>
                    <a:bodyPr/>
                    <a:lstStyle/>
                    <a:p>
                      <a:pPr algn="l"/>
                      <a:r>
                        <a:rPr lang="en-US" sz="2000" b="1">
                          <a:solidFill>
                            <a:srgbClr val="333333"/>
                          </a:solidFill>
                        </a:rPr>
                        <a:t>  Electrolytes, renal function</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 </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r>
              <a:tr h="182440">
                <a:tc>
                  <a:txBody>
                    <a:bodyPr/>
                    <a:lstStyle/>
                    <a:p>
                      <a:pPr algn="l"/>
                      <a:r>
                        <a:rPr lang="en-US" sz="2000" b="1">
                          <a:solidFill>
                            <a:srgbClr val="333333"/>
                          </a:solidFill>
                        </a:rPr>
                        <a:t>  Liver enzymes</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 </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r>
              <a:tr h="182440">
                <a:tc>
                  <a:txBody>
                    <a:bodyPr/>
                    <a:lstStyle/>
                    <a:p>
                      <a:pPr algn="l"/>
                      <a:r>
                        <a:rPr lang="en-US" sz="2000" b="1">
                          <a:solidFill>
                            <a:srgbClr val="333333"/>
                          </a:solidFill>
                        </a:rPr>
                        <a:t>  IGF-I, IGFBP-3</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 </a:t>
                      </a:r>
                    </a:p>
                  </a:txBody>
                  <a:tcPr marL="15728" marR="15728" marT="15728" marB="15728">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15728" marR="15728" marT="15728" marB="15728">
                    <a:lnL>
                      <a:noFill/>
                    </a:lnL>
                    <a:lnR>
                      <a:noFill/>
                    </a:lnR>
                    <a:lnT>
                      <a:noFill/>
                    </a:lnT>
                    <a:lnB>
                      <a:noFill/>
                    </a:lnB>
                    <a:solidFill>
                      <a:srgbClr val="FFFFFF"/>
                    </a:solidFill>
                  </a:tcPr>
                </a:tc>
              </a:tr>
              <a:tr h="182440">
                <a:tc>
                  <a:txBody>
                    <a:bodyPr/>
                    <a:lstStyle/>
                    <a:p>
                      <a:pPr algn="l"/>
                      <a:r>
                        <a:rPr lang="en-US" sz="2000" b="1" dirty="0">
                          <a:solidFill>
                            <a:srgbClr val="333333"/>
                          </a:solidFill>
                        </a:rPr>
                        <a:t>Urinalysis</a:t>
                      </a:r>
                    </a:p>
                  </a:txBody>
                  <a:tcPr marL="28575" marR="28575" marT="28575" marB="28575">
                    <a:lnL>
                      <a:noFill/>
                    </a:lnL>
                    <a:lnR>
                      <a:noFill/>
                    </a:lnR>
                    <a:lnT>
                      <a:noFill/>
                    </a:lnT>
                    <a:lnB>
                      <a:noFill/>
                    </a:lnB>
                    <a:solidFill>
                      <a:srgbClr val="FFFFFF"/>
                    </a:solidFill>
                  </a:tcPr>
                </a:tc>
                <a:tc>
                  <a:txBody>
                    <a:bodyPr/>
                    <a:lstStyle/>
                    <a:p>
                      <a:pPr algn="ctr"/>
                      <a:r>
                        <a:rPr lang="en-US" sz="2000" b="1" dirty="0">
                          <a:solidFill>
                            <a:srgbClr val="333333"/>
                          </a:solidFill>
                        </a:rPr>
                        <a:t> </a:t>
                      </a:r>
                    </a:p>
                  </a:txBody>
                  <a:tcPr marL="28575" marR="28575" marT="28575" marB="28575">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28575" marR="28575" marT="28575" marB="28575">
                    <a:lnL>
                      <a:noFill/>
                    </a:lnL>
                    <a:lnR>
                      <a:noFill/>
                    </a:lnR>
                    <a:lnT>
                      <a:noFill/>
                    </a:lnT>
                    <a:lnB>
                      <a:noFill/>
                    </a:lnB>
                    <a:solidFill>
                      <a:srgbClr val="FFFFFF"/>
                    </a:solidFill>
                  </a:tcPr>
                </a:tc>
              </a:tr>
            </a:tbl>
          </a:graphicData>
        </a:graphic>
      </p:graphicFrame>
      <p:sp>
        <p:nvSpPr>
          <p:cNvPr id="3" name="Rectangle 2"/>
          <p:cNvSpPr/>
          <p:nvPr/>
        </p:nvSpPr>
        <p:spPr>
          <a:xfrm>
            <a:off x="1066800" y="0"/>
            <a:ext cx="6477000" cy="461665"/>
          </a:xfrm>
          <a:prstGeom prst="rect">
            <a:avLst/>
          </a:prstGeom>
        </p:spPr>
        <p:txBody>
          <a:bodyPr wrap="square">
            <a:spAutoFit/>
          </a:bodyPr>
          <a:lstStyle/>
          <a:p>
            <a:r>
              <a:rPr lang="en-US" sz="2400" b="1" dirty="0" smtClean="0">
                <a:solidFill>
                  <a:srgbClr val="00B050"/>
                </a:solidFill>
              </a:rPr>
              <a:t>Evaluation of Precocious and Delayed Puberty</a:t>
            </a:r>
            <a:endParaRPr lang="en-US" sz="2400" dirty="0">
              <a:solidFill>
                <a:srgbClr val="00B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5943600" cy="584775"/>
          </a:xfrm>
          <a:prstGeom prst="rect">
            <a:avLst/>
          </a:prstGeom>
          <a:noFill/>
        </p:spPr>
        <p:txBody>
          <a:bodyPr wrap="square" rtlCol="0">
            <a:spAutoFit/>
          </a:bodyPr>
          <a:lstStyle/>
          <a:p>
            <a:r>
              <a:rPr lang="en-US" sz="3200" b="1" dirty="0" smtClean="0">
                <a:solidFill>
                  <a:srgbClr val="FF0000"/>
                </a:solidFill>
              </a:rPr>
              <a:t>Prolactin action</a:t>
            </a:r>
            <a:endParaRPr lang="en-US" sz="3200" b="1" dirty="0">
              <a:solidFill>
                <a:srgbClr val="FF0000"/>
              </a:solidFill>
            </a:endParaRPr>
          </a:p>
        </p:txBody>
      </p:sp>
      <p:sp>
        <p:nvSpPr>
          <p:cNvPr id="3" name="Rectangle 2"/>
          <p:cNvSpPr/>
          <p:nvPr/>
        </p:nvSpPr>
        <p:spPr>
          <a:xfrm>
            <a:off x="304800" y="990600"/>
            <a:ext cx="8686800" cy="5727722"/>
          </a:xfrm>
          <a:prstGeom prst="rect">
            <a:avLst/>
          </a:prstGeom>
        </p:spPr>
        <p:txBody>
          <a:bodyPr wrap="square">
            <a:spAutoFit/>
          </a:bodyPr>
          <a:lstStyle/>
          <a:p>
            <a:pPr marL="514350" lvl="0" indent="-514350">
              <a:lnSpc>
                <a:spcPct val="115000"/>
              </a:lnSpc>
              <a:spcBef>
                <a:spcPct val="20000"/>
              </a:spcBef>
              <a:buFont typeface="+mj-lt"/>
              <a:buAutoNum type="arabicPeriod"/>
            </a:pPr>
            <a:r>
              <a:rPr lang="en-US" sz="2800" dirty="0" smtClean="0">
                <a:solidFill>
                  <a:prstClr val="black"/>
                </a:solidFill>
              </a:rPr>
              <a:t>PRL is responsible for </a:t>
            </a:r>
            <a:r>
              <a:rPr lang="en-US" sz="2800" dirty="0" err="1" smtClean="0">
                <a:solidFill>
                  <a:srgbClr val="0000CC"/>
                </a:solidFill>
              </a:rPr>
              <a:t>Lactogenesis</a:t>
            </a:r>
            <a:r>
              <a:rPr lang="en-US" sz="2800" dirty="0" smtClean="0">
                <a:solidFill>
                  <a:srgbClr val="0000CC"/>
                </a:solidFill>
              </a:rPr>
              <a:t> </a:t>
            </a:r>
            <a:r>
              <a:rPr lang="en-US" sz="2800" dirty="0" smtClean="0"/>
              <a:t>(initiation of lactation) &amp; </a:t>
            </a:r>
            <a:r>
              <a:rPr lang="en-US" sz="2800" dirty="0" err="1" smtClean="0">
                <a:solidFill>
                  <a:srgbClr val="0000CC"/>
                </a:solidFill>
              </a:rPr>
              <a:t>galactopoiesis</a:t>
            </a:r>
            <a:r>
              <a:rPr lang="en-US" sz="2800" dirty="0" smtClean="0">
                <a:solidFill>
                  <a:srgbClr val="0000CC"/>
                </a:solidFill>
              </a:rPr>
              <a:t> </a:t>
            </a:r>
            <a:r>
              <a:rPr lang="en-US" sz="2800" dirty="0" smtClean="0"/>
              <a:t>(continuation of lactation)</a:t>
            </a:r>
          </a:p>
          <a:p>
            <a:pPr marL="514350" lvl="0" indent="-514350">
              <a:lnSpc>
                <a:spcPct val="115000"/>
              </a:lnSpc>
              <a:spcBef>
                <a:spcPct val="20000"/>
              </a:spcBef>
            </a:pPr>
            <a:r>
              <a:rPr lang="en-US" sz="2800" dirty="0" smtClean="0">
                <a:solidFill>
                  <a:prstClr val="black"/>
                </a:solidFill>
              </a:rPr>
              <a:t>- Stimulates milk production in the breasts by formation of Casein &amp; </a:t>
            </a:r>
            <a:r>
              <a:rPr lang="en-US" sz="2800" dirty="0" err="1" smtClean="0">
                <a:solidFill>
                  <a:prstClr val="black"/>
                </a:solidFill>
              </a:rPr>
              <a:t>Lactalbumin</a:t>
            </a:r>
            <a:endParaRPr lang="en-US" sz="2800" dirty="0" smtClean="0">
              <a:solidFill>
                <a:prstClr val="black"/>
              </a:solidFill>
            </a:endParaRPr>
          </a:p>
          <a:p>
            <a:pPr marL="514350" lvl="0" indent="-514350">
              <a:lnSpc>
                <a:spcPct val="115000"/>
              </a:lnSpc>
              <a:spcBef>
                <a:spcPct val="20000"/>
              </a:spcBef>
              <a:buFont typeface="+mj-lt"/>
              <a:buAutoNum type="arabicPeriod" startAt="2"/>
            </a:pPr>
            <a:r>
              <a:rPr lang="en-US" sz="2800" dirty="0" smtClean="0">
                <a:solidFill>
                  <a:prstClr val="black"/>
                </a:solidFill>
              </a:rPr>
              <a:t>Stimulates </a:t>
            </a:r>
            <a:r>
              <a:rPr lang="en-US" sz="2800" dirty="0" smtClean="0">
                <a:solidFill>
                  <a:srgbClr val="0000CC"/>
                </a:solidFill>
              </a:rPr>
              <a:t>breast development</a:t>
            </a:r>
            <a:r>
              <a:rPr lang="en-US" sz="2800" dirty="0" smtClean="0">
                <a:solidFill>
                  <a:prstClr val="black"/>
                </a:solidFill>
              </a:rPr>
              <a:t> along with Estrogen during pregnancy</a:t>
            </a:r>
          </a:p>
          <a:p>
            <a:pPr marL="514350" lvl="0" indent="-514350">
              <a:lnSpc>
                <a:spcPct val="115000"/>
              </a:lnSpc>
              <a:spcBef>
                <a:spcPct val="20000"/>
              </a:spcBef>
              <a:buFont typeface="+mj-lt"/>
              <a:buAutoNum type="arabicPeriod" startAt="2"/>
            </a:pPr>
            <a:r>
              <a:rPr lang="en-US" sz="2800" dirty="0" smtClean="0">
                <a:solidFill>
                  <a:srgbClr val="0000CC"/>
                </a:solidFill>
              </a:rPr>
              <a:t>Inhibits Ovulation</a:t>
            </a:r>
            <a:r>
              <a:rPr lang="en-US" sz="2800" dirty="0" smtClean="0">
                <a:solidFill>
                  <a:prstClr val="black"/>
                </a:solidFill>
              </a:rPr>
              <a:t> by decreasing secretion of LH &amp; FSH</a:t>
            </a:r>
          </a:p>
          <a:p>
            <a:pPr marL="514350" lvl="0" indent="-514350">
              <a:spcBef>
                <a:spcPct val="20000"/>
              </a:spcBef>
              <a:buFont typeface="+mj-lt"/>
              <a:buAutoNum type="arabicPeriod" startAt="2"/>
            </a:pPr>
            <a:r>
              <a:rPr lang="en-US" sz="2800" dirty="0" smtClean="0">
                <a:solidFill>
                  <a:prstClr val="black"/>
                </a:solidFill>
              </a:rPr>
              <a:t>May be involved in development of </a:t>
            </a:r>
            <a:r>
              <a:rPr lang="en-US" sz="2800" dirty="0" err="1" smtClean="0">
                <a:solidFill>
                  <a:prstClr val="black"/>
                </a:solidFill>
              </a:rPr>
              <a:t>Leydig</a:t>
            </a:r>
            <a:r>
              <a:rPr lang="en-US" sz="2800" dirty="0" smtClean="0">
                <a:solidFill>
                  <a:prstClr val="black"/>
                </a:solidFill>
              </a:rPr>
              <a:t> cells in pre-pubertal males</a:t>
            </a:r>
          </a:p>
          <a:p>
            <a:pPr marL="514350" lvl="0" indent="-514350">
              <a:spcBef>
                <a:spcPct val="20000"/>
              </a:spcBef>
              <a:buFont typeface="+mj-lt"/>
              <a:buAutoNum type="arabicPeriod" startAt="2"/>
            </a:pPr>
            <a:r>
              <a:rPr lang="en-US" sz="2800" dirty="0" err="1" smtClean="0">
                <a:solidFill>
                  <a:prstClr val="black"/>
                </a:solidFill>
              </a:rPr>
              <a:t>Immunomodulatory</a:t>
            </a:r>
            <a:r>
              <a:rPr lang="en-US" sz="2800" dirty="0" smtClean="0">
                <a:solidFill>
                  <a:prstClr val="black"/>
                </a:solidFill>
              </a:rPr>
              <a:t> effects– stimulates T cell functions</a:t>
            </a:r>
          </a:p>
          <a:p>
            <a:pPr marL="914400" lvl="1" indent="-457200">
              <a:spcBef>
                <a:spcPct val="20000"/>
              </a:spcBef>
            </a:pPr>
            <a:r>
              <a:rPr lang="en-US" sz="2400" dirty="0" smtClean="0">
                <a:solidFill>
                  <a:prstClr val="black"/>
                </a:solidFill>
              </a:rPr>
              <a:t>Prolactin receptors </a:t>
            </a:r>
            <a:r>
              <a:rPr lang="en-US" sz="2400" dirty="0" smtClean="0">
                <a:solidFill>
                  <a:srgbClr val="C00000"/>
                </a:solidFill>
              </a:rPr>
              <a:t>in thymus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457200"/>
          <a:ext cx="7772400" cy="6144095"/>
        </p:xfrm>
        <a:graphic>
          <a:graphicData uri="http://schemas.openxmlformats.org/drawingml/2006/table">
            <a:tbl>
              <a:tblPr/>
              <a:tblGrid>
                <a:gridCol w="3429001"/>
                <a:gridCol w="1676400"/>
                <a:gridCol w="2666999"/>
              </a:tblGrid>
              <a:tr h="508056">
                <a:tc>
                  <a:txBody>
                    <a:bodyPr/>
                    <a:lstStyle/>
                    <a:p>
                      <a:pPr algn="l"/>
                      <a:r>
                        <a:rPr lang="en-US" sz="2800" b="1" u="sng" dirty="0">
                          <a:solidFill>
                            <a:srgbClr val="C00000"/>
                          </a:solidFill>
                        </a:rPr>
                        <a:t>Secondary tests</a:t>
                      </a:r>
                      <a:r>
                        <a:rPr lang="en-US" sz="2800" b="1" dirty="0">
                          <a:solidFill>
                            <a:srgbClr val="C00000"/>
                          </a:solidFill>
                        </a:rPr>
                        <a:t> </a:t>
                      </a:r>
                    </a:p>
                  </a:txBody>
                  <a:tcPr marL="28066" marR="28066" marT="28066" marB="28066">
                    <a:lnL>
                      <a:noFill/>
                    </a:lnL>
                    <a:lnR>
                      <a:noFill/>
                    </a:lnR>
                    <a:lnT>
                      <a:noFill/>
                    </a:lnT>
                    <a:lnB>
                      <a:noFill/>
                    </a:lnB>
                    <a:solidFill>
                      <a:srgbClr val="FFFFFF"/>
                    </a:solidFill>
                  </a:tcPr>
                </a:tc>
                <a:tc>
                  <a:txBody>
                    <a:bodyPr/>
                    <a:lstStyle/>
                    <a:p>
                      <a:pPr algn="ctr"/>
                      <a:r>
                        <a:rPr lang="en-US" sz="2400" b="1"/>
                        <a:t>Precocious</a:t>
                      </a:r>
                    </a:p>
                  </a:txBody>
                  <a:tcPr marL="28575" marR="28575" marT="28575" marB="28575">
                    <a:lnL>
                      <a:noFill/>
                    </a:lnL>
                    <a:lnR>
                      <a:noFill/>
                    </a:lnR>
                    <a:lnT>
                      <a:noFill/>
                    </a:lnT>
                    <a:lnB>
                      <a:noFill/>
                    </a:lnB>
                    <a:solidFill>
                      <a:srgbClr val="FFFFFF"/>
                    </a:solidFill>
                  </a:tcPr>
                </a:tc>
                <a:tc>
                  <a:txBody>
                    <a:bodyPr/>
                    <a:lstStyle/>
                    <a:p>
                      <a:pPr algn="ctr"/>
                      <a:r>
                        <a:rPr lang="en-US" sz="2400" b="1" dirty="0"/>
                        <a:t>Delayed</a:t>
                      </a:r>
                    </a:p>
                  </a:txBody>
                  <a:tcPr marL="28575" marR="28575" marT="28575" marB="28575">
                    <a:lnL>
                      <a:noFill/>
                    </a:lnL>
                    <a:lnR>
                      <a:noFill/>
                    </a:lnR>
                    <a:lnT>
                      <a:noFill/>
                    </a:lnT>
                    <a:lnB>
                      <a:noFill/>
                    </a:lnB>
                    <a:solidFill>
                      <a:srgbClr val="FFFFFF"/>
                    </a:solidFill>
                  </a:tcPr>
                </a:tc>
              </a:tr>
              <a:tr h="457451">
                <a:tc>
                  <a:txBody>
                    <a:bodyPr/>
                    <a:lstStyle/>
                    <a:p>
                      <a:pPr algn="l"/>
                      <a:r>
                        <a:rPr lang="en-US" sz="2000" b="1" dirty="0">
                          <a:solidFill>
                            <a:srgbClr val="333333"/>
                          </a:solidFill>
                        </a:rPr>
                        <a:t>  Pelvic ultrasound</a:t>
                      </a: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28066" marR="28066" marT="28066" marB="28066">
                    <a:lnL>
                      <a:noFill/>
                    </a:lnL>
                    <a:lnR>
                      <a:noFill/>
                    </a:lnR>
                    <a:lnT>
                      <a:noFill/>
                    </a:lnT>
                    <a:lnB>
                      <a:noFill/>
                    </a:lnB>
                    <a:solidFill>
                      <a:srgbClr val="FFFFFF"/>
                    </a:solidFill>
                  </a:tcPr>
                </a:tc>
              </a:tr>
              <a:tr h="457451">
                <a:tc>
                  <a:txBody>
                    <a:bodyPr/>
                    <a:lstStyle/>
                    <a:p>
                      <a:pPr algn="l"/>
                      <a:r>
                        <a:rPr lang="en-US" sz="2000" b="1" dirty="0">
                          <a:solidFill>
                            <a:srgbClr val="333333"/>
                          </a:solidFill>
                        </a:rPr>
                        <a:t>  Cranial MRI</a:t>
                      </a: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28066" marR="28066" marT="28066" marB="28066">
                    <a:lnL>
                      <a:noFill/>
                    </a:lnL>
                    <a:lnR>
                      <a:noFill/>
                    </a:lnR>
                    <a:lnT>
                      <a:noFill/>
                    </a:lnT>
                    <a:lnB>
                      <a:noFill/>
                    </a:lnB>
                    <a:solidFill>
                      <a:srgbClr val="FFFFFF"/>
                    </a:solidFill>
                  </a:tcPr>
                </a:tc>
              </a:tr>
              <a:tr h="457451">
                <a:tc>
                  <a:txBody>
                    <a:bodyPr/>
                    <a:lstStyle/>
                    <a:p>
                      <a:pPr algn="l"/>
                      <a:r>
                        <a:rPr lang="en-US" sz="2000" b="1" dirty="0">
                          <a:solidFill>
                            <a:srgbClr val="333333"/>
                          </a:solidFill>
                        </a:rPr>
                        <a:t>  -</a:t>
                      </a:r>
                      <a:r>
                        <a:rPr lang="en-US" sz="2000" b="1" dirty="0" err="1">
                          <a:solidFill>
                            <a:srgbClr val="333333"/>
                          </a:solidFill>
                        </a:rPr>
                        <a:t>hCG</a:t>
                      </a:r>
                      <a:endParaRPr lang="en-US" sz="2000" b="1" dirty="0">
                        <a:solidFill>
                          <a:srgbClr val="333333"/>
                        </a:solidFill>
                      </a:endParaRP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 </a:t>
                      </a:r>
                    </a:p>
                  </a:txBody>
                  <a:tcPr marL="28066" marR="28066" marT="28066" marB="28066">
                    <a:lnL>
                      <a:noFill/>
                    </a:lnL>
                    <a:lnR>
                      <a:noFill/>
                    </a:lnR>
                    <a:lnT>
                      <a:noFill/>
                    </a:lnT>
                    <a:lnB>
                      <a:noFill/>
                    </a:lnB>
                    <a:solidFill>
                      <a:srgbClr val="FFFFFF"/>
                    </a:solidFill>
                  </a:tcPr>
                </a:tc>
              </a:tr>
              <a:tr h="837196">
                <a:tc>
                  <a:txBody>
                    <a:bodyPr/>
                    <a:lstStyle/>
                    <a:p>
                      <a:pPr algn="l"/>
                      <a:r>
                        <a:rPr lang="en-US" sz="2000" b="1" dirty="0">
                          <a:solidFill>
                            <a:srgbClr val="333333"/>
                          </a:solidFill>
                        </a:rPr>
                        <a:t>  </a:t>
                      </a:r>
                      <a:r>
                        <a:rPr lang="en-US" sz="2000" b="1" dirty="0" err="1">
                          <a:solidFill>
                            <a:srgbClr val="333333"/>
                          </a:solidFill>
                        </a:rPr>
                        <a:t>GnRH</a:t>
                      </a:r>
                      <a:r>
                        <a:rPr lang="en-US" sz="2000" b="1" dirty="0">
                          <a:solidFill>
                            <a:srgbClr val="333333"/>
                          </a:solidFill>
                        </a:rPr>
                        <a:t>/agonist stimulation test</a:t>
                      </a: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28066" marR="28066" marT="28066" marB="28066">
                    <a:lnL>
                      <a:noFill/>
                    </a:lnL>
                    <a:lnR>
                      <a:noFill/>
                    </a:lnR>
                    <a:lnT>
                      <a:noFill/>
                    </a:lnT>
                    <a:lnB>
                      <a:noFill/>
                    </a:lnB>
                    <a:solidFill>
                      <a:srgbClr val="FFFFFF"/>
                    </a:solidFill>
                  </a:tcPr>
                </a:tc>
              </a:tr>
              <a:tr h="837196">
                <a:tc>
                  <a:txBody>
                    <a:bodyPr/>
                    <a:lstStyle/>
                    <a:p>
                      <a:pPr algn="l"/>
                      <a:r>
                        <a:rPr lang="en-US" sz="2000" b="1" dirty="0">
                          <a:solidFill>
                            <a:srgbClr val="333333"/>
                          </a:solidFill>
                        </a:rPr>
                        <a:t>  ACTH stimulation test</a:t>
                      </a: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 </a:t>
                      </a:r>
                    </a:p>
                  </a:txBody>
                  <a:tcPr marL="28066" marR="28066" marT="28066" marB="28066">
                    <a:lnL>
                      <a:noFill/>
                    </a:lnL>
                    <a:lnR>
                      <a:noFill/>
                    </a:lnR>
                    <a:lnT>
                      <a:noFill/>
                    </a:lnT>
                    <a:lnB>
                      <a:noFill/>
                    </a:lnB>
                    <a:solidFill>
                      <a:srgbClr val="FFFFFF"/>
                    </a:solidFill>
                  </a:tcPr>
                </a:tc>
              </a:tr>
              <a:tr h="837196">
                <a:tc>
                  <a:txBody>
                    <a:bodyPr/>
                    <a:lstStyle/>
                    <a:p>
                      <a:pPr algn="l"/>
                      <a:r>
                        <a:rPr lang="en-US" sz="2000" b="1" dirty="0">
                          <a:solidFill>
                            <a:srgbClr val="333333"/>
                          </a:solidFill>
                        </a:rPr>
                        <a:t>  Inflammatory bowel disease panel</a:t>
                      </a: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28066" marR="28066" marT="28066" marB="28066">
                    <a:lnL>
                      <a:noFill/>
                    </a:lnL>
                    <a:lnR>
                      <a:noFill/>
                    </a:lnR>
                    <a:lnT>
                      <a:noFill/>
                    </a:lnT>
                    <a:lnB>
                      <a:noFill/>
                    </a:lnB>
                    <a:solidFill>
                      <a:srgbClr val="FFFFFF"/>
                    </a:solidFill>
                  </a:tcPr>
                </a:tc>
              </a:tr>
              <a:tr h="837196">
                <a:tc>
                  <a:txBody>
                    <a:bodyPr/>
                    <a:lstStyle/>
                    <a:p>
                      <a:pPr algn="l"/>
                      <a:r>
                        <a:rPr lang="en-US" sz="2000" b="1" dirty="0">
                          <a:solidFill>
                            <a:srgbClr val="333333"/>
                          </a:solidFill>
                        </a:rPr>
                        <a:t>  Celiac disease panel</a:t>
                      </a: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 </a:t>
                      </a: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28066" marR="28066" marT="28066" marB="28066">
                    <a:lnL>
                      <a:noFill/>
                    </a:lnL>
                    <a:lnR>
                      <a:noFill/>
                    </a:lnR>
                    <a:lnT>
                      <a:noFill/>
                    </a:lnT>
                    <a:lnB>
                      <a:noFill/>
                    </a:lnB>
                    <a:solidFill>
                      <a:srgbClr val="FFFFFF"/>
                    </a:solidFill>
                  </a:tcPr>
                </a:tc>
              </a:tr>
              <a:tr h="457451">
                <a:tc>
                  <a:txBody>
                    <a:bodyPr/>
                    <a:lstStyle/>
                    <a:p>
                      <a:pPr algn="l"/>
                      <a:r>
                        <a:rPr lang="en-US" sz="2000" b="1" dirty="0">
                          <a:solidFill>
                            <a:srgbClr val="333333"/>
                          </a:solidFill>
                        </a:rPr>
                        <a:t>  Prolactin</a:t>
                      </a: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 </a:t>
                      </a: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28066" marR="28066" marT="28066" marB="28066">
                    <a:lnL>
                      <a:noFill/>
                    </a:lnL>
                    <a:lnR>
                      <a:noFill/>
                    </a:lnR>
                    <a:lnT>
                      <a:noFill/>
                    </a:lnT>
                    <a:lnB>
                      <a:noFill/>
                    </a:lnB>
                    <a:solidFill>
                      <a:srgbClr val="FFFFFF"/>
                    </a:solidFill>
                  </a:tcPr>
                </a:tc>
              </a:tr>
              <a:tr h="457451">
                <a:tc>
                  <a:txBody>
                    <a:bodyPr/>
                    <a:lstStyle/>
                    <a:p>
                      <a:pPr algn="l"/>
                      <a:r>
                        <a:rPr lang="en-US" sz="2000" b="1" dirty="0">
                          <a:solidFill>
                            <a:srgbClr val="333333"/>
                          </a:solidFill>
                        </a:rPr>
                        <a:t>  </a:t>
                      </a:r>
                      <a:r>
                        <a:rPr lang="en-US" sz="2000" b="1" dirty="0" err="1">
                          <a:solidFill>
                            <a:srgbClr val="333333"/>
                          </a:solidFill>
                        </a:rPr>
                        <a:t>Karyotype</a:t>
                      </a:r>
                      <a:endParaRPr lang="en-US" sz="2000" b="1" dirty="0">
                        <a:solidFill>
                          <a:srgbClr val="333333"/>
                        </a:solidFill>
                      </a:endParaRP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 </a:t>
                      </a:r>
                    </a:p>
                  </a:txBody>
                  <a:tcPr marL="28066" marR="28066" marT="28066" marB="28066">
                    <a:lnL>
                      <a:noFill/>
                    </a:lnL>
                    <a:lnR>
                      <a:noFill/>
                    </a:lnR>
                    <a:lnT>
                      <a:noFill/>
                    </a:lnT>
                    <a:lnB>
                      <a:noFill/>
                    </a:lnB>
                    <a:solidFill>
                      <a:srgbClr val="FFFFFF"/>
                    </a:solidFill>
                  </a:tcPr>
                </a:tc>
                <a:tc>
                  <a:txBody>
                    <a:bodyPr/>
                    <a:lstStyle/>
                    <a:p>
                      <a:pPr algn="ctr"/>
                      <a:r>
                        <a:rPr lang="en-US" sz="2000" b="1" dirty="0">
                          <a:solidFill>
                            <a:srgbClr val="333333"/>
                          </a:solidFill>
                        </a:rPr>
                        <a:t>x</a:t>
                      </a:r>
                    </a:p>
                  </a:txBody>
                  <a:tcPr marL="28066" marR="28066" marT="28066" marB="28066">
                    <a:lnL>
                      <a:noFill/>
                    </a:lnL>
                    <a:lnR>
                      <a:noFill/>
                    </a:lnR>
                    <a:lnT>
                      <a:noFill/>
                    </a:lnT>
                    <a:lnB>
                      <a:noFill/>
                    </a:lnB>
                    <a:solidFill>
                      <a:srgbClr val="FFFFFF"/>
                    </a:solidFill>
                  </a:tcPr>
                </a:tc>
              </a:tr>
            </a:tbl>
          </a:graphicData>
        </a:graphic>
      </p:graphicFrame>
      <p:pic>
        <p:nvPicPr>
          <p:cNvPr id="34817" name="Picture 1" descr="http://dualibra.com/wp-content/uploads/2012/04/037800~1/Part%2015.%20Endocrinology%20and%20Metabolism/Section%201.%20Endocrinology/341_files/betalower.gif"/>
          <p:cNvPicPr>
            <a:picLocks noChangeAspect="1" noChangeArrowheads="1"/>
          </p:cNvPicPr>
          <p:nvPr/>
        </p:nvPicPr>
        <p:blipFill>
          <a:blip r:embed="rId2"/>
          <a:srcRect/>
          <a:stretch>
            <a:fillRect/>
          </a:stretch>
        </p:blipFill>
        <p:spPr bwMode="auto">
          <a:xfrm>
            <a:off x="0" y="0"/>
            <a:ext cx="76200" cy="123825"/>
          </a:xfrm>
          <a:prstGeom prst="rect">
            <a:avLst/>
          </a:prstGeom>
          <a:noFill/>
        </p:spPr>
      </p:pic>
      <p:sp>
        <p:nvSpPr>
          <p:cNvPr id="4" name="Rectangle 3"/>
          <p:cNvSpPr/>
          <p:nvPr/>
        </p:nvSpPr>
        <p:spPr>
          <a:xfrm>
            <a:off x="1066800" y="0"/>
            <a:ext cx="7696200" cy="461665"/>
          </a:xfrm>
          <a:prstGeom prst="rect">
            <a:avLst/>
          </a:prstGeom>
        </p:spPr>
        <p:txBody>
          <a:bodyPr wrap="square">
            <a:spAutoFit/>
          </a:bodyPr>
          <a:lstStyle/>
          <a:p>
            <a:r>
              <a:rPr lang="en-US" sz="2400" b="1" dirty="0" smtClean="0">
                <a:solidFill>
                  <a:srgbClr val="00B050"/>
                </a:solidFill>
              </a:rPr>
              <a:t>Evaluation of Precocious and Delayed Puberty…cont.</a:t>
            </a:r>
            <a:endParaRPr lang="en-US" sz="2400" dirty="0">
              <a:solidFill>
                <a:srgbClr val="00B05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0" y="762000"/>
            <a:ext cx="8915400" cy="6096000"/>
          </a:xfrm>
        </p:spPr>
        <p:txBody>
          <a:bodyPr/>
          <a:lstStyle/>
          <a:p>
            <a:r>
              <a:rPr lang="en-US" sz="2400" dirty="0" smtClean="0"/>
              <a:t>Is also known as </a:t>
            </a:r>
            <a:r>
              <a:rPr lang="en-US" sz="2400" i="1" dirty="0" err="1" smtClean="0"/>
              <a:t>thyrotropin</a:t>
            </a:r>
            <a:r>
              <a:rPr lang="en-US" sz="2400" dirty="0" smtClean="0"/>
              <a:t>, is secreted from cells in the anterior pituitary </a:t>
            </a:r>
            <a:r>
              <a:rPr lang="en-US" sz="2400" dirty="0" smtClean="0"/>
              <a:t>cells(</a:t>
            </a:r>
            <a:r>
              <a:rPr lang="en-US" sz="2400" i="1" dirty="0" err="1" smtClean="0"/>
              <a:t>thyrotrophs</a:t>
            </a:r>
            <a:r>
              <a:rPr lang="en-US" sz="2400" dirty="0" smtClean="0"/>
              <a:t>) when </a:t>
            </a:r>
            <a:r>
              <a:rPr lang="en-US" sz="2400" dirty="0" smtClean="0"/>
              <a:t>stimulated by TRH</a:t>
            </a:r>
            <a:endParaRPr lang="en-US" sz="2400" dirty="0"/>
          </a:p>
          <a:p>
            <a:r>
              <a:rPr lang="en-US" sz="2400" dirty="0" smtClean="0"/>
              <a:t>Its basic sequence is glutamic acid-</a:t>
            </a:r>
            <a:r>
              <a:rPr lang="en-US" sz="2400" dirty="0" err="1" smtClean="0"/>
              <a:t>histidine</a:t>
            </a:r>
            <a:r>
              <a:rPr lang="en-US" sz="2400" dirty="0" smtClean="0"/>
              <a:t>-proline</a:t>
            </a:r>
          </a:p>
          <a:p>
            <a:r>
              <a:rPr lang="en-US" sz="2400" dirty="0" smtClean="0"/>
              <a:t>It </a:t>
            </a:r>
            <a:r>
              <a:rPr lang="en-US" sz="2400" dirty="0" smtClean="0"/>
              <a:t>acts on its receptors on epithelial cells in the thyroid gland, and stimulates it to synthesize and release thyroid hormones T</a:t>
            </a:r>
            <a:r>
              <a:rPr lang="en-US" sz="2400" baseline="-25000" dirty="0" smtClean="0"/>
              <a:t>3</a:t>
            </a:r>
            <a:r>
              <a:rPr lang="en-US" sz="2400" dirty="0" smtClean="0"/>
              <a:t> and T</a:t>
            </a:r>
            <a:r>
              <a:rPr lang="en-US" sz="2400" baseline="-25000" dirty="0" smtClean="0"/>
              <a:t>4</a:t>
            </a:r>
            <a:r>
              <a:rPr lang="en-US" sz="2400" dirty="0" smtClean="0"/>
              <a:t>.</a:t>
            </a:r>
          </a:p>
          <a:p>
            <a:r>
              <a:rPr lang="en-US" sz="2400" dirty="0" smtClean="0"/>
              <a:t>Pattern of secretion is </a:t>
            </a:r>
            <a:r>
              <a:rPr lang="en-US" sz="2400" u="sng" dirty="0" smtClean="0"/>
              <a:t>relatively steady</a:t>
            </a:r>
          </a:p>
          <a:p>
            <a:r>
              <a:rPr lang="en-US" sz="2400" dirty="0" smtClean="0"/>
              <a:t>TSH is a glycoprotein hormone composed of two subunits which are non-covalently bound to one another. </a:t>
            </a:r>
          </a:p>
          <a:p>
            <a:r>
              <a:rPr lang="en-US" sz="2400" dirty="0" smtClean="0"/>
              <a:t>The alpha subunit of TSH is also present in two other pituitary FSH and LH,  in the placental hormone </a:t>
            </a:r>
            <a:r>
              <a:rPr lang="en-US" sz="2400" dirty="0" err="1" smtClean="0"/>
              <a:t>hCG</a:t>
            </a:r>
            <a:r>
              <a:rPr lang="en-US" sz="2400" dirty="0" smtClean="0"/>
              <a:t>. </a:t>
            </a:r>
          </a:p>
          <a:p>
            <a:r>
              <a:rPr lang="en-US" sz="2400" dirty="0" smtClean="0"/>
              <a:t>The α subunit is thought to be the </a:t>
            </a:r>
            <a:r>
              <a:rPr lang="en-US" sz="2400" dirty="0" err="1" smtClean="0"/>
              <a:t>effector</a:t>
            </a:r>
            <a:r>
              <a:rPr lang="en-US" sz="2400" dirty="0" smtClean="0"/>
              <a:t> region responsible for stimulation of </a:t>
            </a:r>
            <a:r>
              <a:rPr lang="en-US" sz="2400" dirty="0" err="1" smtClean="0"/>
              <a:t>adenylate</a:t>
            </a:r>
            <a:r>
              <a:rPr lang="en-US" sz="2400" dirty="0" smtClean="0"/>
              <a:t> cyclase (involved the generation of cAMP)</a:t>
            </a:r>
          </a:p>
          <a:p>
            <a:r>
              <a:rPr lang="en-US" sz="2400" dirty="0" smtClean="0"/>
              <a:t>Each of these hormones also has a unique </a:t>
            </a:r>
            <a:r>
              <a:rPr lang="en-US" sz="2400" dirty="0" smtClean="0">
                <a:solidFill>
                  <a:srgbClr val="FF0000"/>
                </a:solidFill>
              </a:rPr>
              <a:t>beta </a:t>
            </a:r>
            <a:r>
              <a:rPr lang="en-US" sz="2400" dirty="0" smtClean="0"/>
              <a:t>subunit, which provides </a:t>
            </a:r>
            <a:r>
              <a:rPr lang="en-US" sz="2400" dirty="0" smtClean="0">
                <a:solidFill>
                  <a:srgbClr val="FF0000"/>
                </a:solidFill>
              </a:rPr>
              <a:t>receptor specificity</a:t>
            </a:r>
            <a:r>
              <a:rPr lang="en-US" sz="2400" dirty="0" smtClean="0"/>
              <a:t>. </a:t>
            </a:r>
            <a:endParaRPr lang="en-US" sz="2400" dirty="0"/>
          </a:p>
        </p:txBody>
      </p:sp>
      <p:sp>
        <p:nvSpPr>
          <p:cNvPr id="4" name="Title 3"/>
          <p:cNvSpPr>
            <a:spLocks noGrp="1"/>
          </p:cNvSpPr>
          <p:nvPr>
            <p:ph type="title"/>
          </p:nvPr>
        </p:nvSpPr>
        <p:spPr>
          <a:xfrm>
            <a:off x="609600" y="0"/>
            <a:ext cx="7772400" cy="838200"/>
          </a:xfrm>
        </p:spPr>
        <p:txBody>
          <a:bodyPr/>
          <a:lstStyle/>
          <a:p>
            <a:r>
              <a:rPr lang="en-US" sz="3200" b="1" dirty="0" smtClean="0">
                <a:solidFill>
                  <a:srgbClr val="FF0000"/>
                </a:solidFill>
              </a:rPr>
              <a:t>Thyroid stimulating hormone(TSH)</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rbl.cvmbs.colostate.edu/hbooks/pathphys/endocrine/hypopit/tsh.gif"/>
          <p:cNvPicPr>
            <a:picLocks noChangeAspect="1" noChangeArrowheads="1"/>
          </p:cNvPicPr>
          <p:nvPr/>
        </p:nvPicPr>
        <p:blipFill>
          <a:blip r:embed="rId2"/>
          <a:srcRect/>
          <a:stretch>
            <a:fillRect/>
          </a:stretch>
        </p:blipFill>
        <p:spPr bwMode="auto">
          <a:xfrm>
            <a:off x="5867400" y="838200"/>
            <a:ext cx="2971800" cy="5791200"/>
          </a:xfrm>
          <a:prstGeom prst="rect">
            <a:avLst/>
          </a:prstGeom>
          <a:noFill/>
        </p:spPr>
      </p:pic>
      <p:sp>
        <p:nvSpPr>
          <p:cNvPr id="5" name="Rectangle 4"/>
          <p:cNvSpPr/>
          <p:nvPr/>
        </p:nvSpPr>
        <p:spPr>
          <a:xfrm>
            <a:off x="609600" y="2514600"/>
            <a:ext cx="4572000" cy="3908762"/>
          </a:xfrm>
          <a:prstGeom prst="rect">
            <a:avLst/>
          </a:prstGeom>
        </p:spPr>
        <p:txBody>
          <a:bodyPr>
            <a:spAutoFit/>
          </a:bodyPr>
          <a:lstStyle/>
          <a:p>
            <a:pPr algn="ctr"/>
            <a:r>
              <a:rPr lang="en-US" sz="2800" b="1" dirty="0" smtClean="0">
                <a:solidFill>
                  <a:srgbClr val="FF0000"/>
                </a:solidFill>
                <a:latin typeface="Arial" charset="0"/>
              </a:rPr>
              <a:t>Feedback control of thyroid function</a:t>
            </a:r>
          </a:p>
          <a:p>
            <a:r>
              <a:rPr lang="en-US" sz="3200" dirty="0" smtClean="0"/>
              <a:t>Secretion of </a:t>
            </a:r>
            <a:r>
              <a:rPr lang="en-US" sz="3200" dirty="0" smtClean="0"/>
              <a:t>TRH, </a:t>
            </a:r>
            <a:r>
              <a:rPr lang="en-US" sz="3200" dirty="0" smtClean="0"/>
              <a:t>and hence, TSH, is inhibited by high blood levels of thyroid hormones in a classical negative feedback  </a:t>
            </a:r>
            <a:endParaRPr lang="en-US" sz="3200" dirty="0"/>
          </a:p>
        </p:txBody>
      </p:sp>
      <p:pic>
        <p:nvPicPr>
          <p:cNvPr id="3076" name="Picture 4" descr="http://arbl.cvmbs.colostate.edu/hbooks/pathphys/endocrine/hypopit/alphabeta.gif"/>
          <p:cNvPicPr>
            <a:picLocks noChangeAspect="1" noChangeArrowheads="1"/>
          </p:cNvPicPr>
          <p:nvPr/>
        </p:nvPicPr>
        <p:blipFill>
          <a:blip r:embed="rId3"/>
          <a:srcRect/>
          <a:stretch>
            <a:fillRect/>
          </a:stretch>
        </p:blipFill>
        <p:spPr bwMode="auto">
          <a:xfrm>
            <a:off x="0" y="0"/>
            <a:ext cx="5029200" cy="2133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457200" y="0"/>
            <a:ext cx="8382000" cy="2739211"/>
          </a:xfrm>
          <a:prstGeom prst="rect">
            <a:avLst/>
          </a:prstGeom>
        </p:spPr>
        <p:txBody>
          <a:bodyPr wrap="square">
            <a:spAutoFit/>
          </a:bodyPr>
          <a:lstStyle/>
          <a:p>
            <a:pPr marL="457200" indent="-457200" algn="ctr"/>
            <a:r>
              <a:rPr lang="en-US" sz="2800" b="1" dirty="0" smtClean="0">
                <a:solidFill>
                  <a:srgbClr val="FF0000"/>
                </a:solidFill>
              </a:rPr>
              <a:t>TSH Excess</a:t>
            </a:r>
          </a:p>
          <a:p>
            <a:pPr marL="457200" indent="-457200">
              <a:buFont typeface="+mj-lt"/>
              <a:buAutoNum type="arabicPeriod"/>
            </a:pPr>
            <a:r>
              <a:rPr lang="en-US" sz="2400" dirty="0" smtClean="0"/>
              <a:t>Benign tumor of the pituitary (adenoma)</a:t>
            </a:r>
          </a:p>
          <a:p>
            <a:pPr marL="457200" indent="-457200">
              <a:buFont typeface="+mj-lt"/>
              <a:buAutoNum type="arabicPeriod"/>
            </a:pPr>
            <a:r>
              <a:rPr lang="en-US" sz="2400" dirty="0" smtClean="0"/>
              <a:t>Congenital hypothyroidism</a:t>
            </a:r>
            <a:r>
              <a:rPr lang="en-US" sz="2400" dirty="0" smtClean="0"/>
              <a:t>    (cretinism)</a:t>
            </a:r>
          </a:p>
          <a:p>
            <a:pPr marL="457200" indent="-457200">
              <a:buFont typeface="+mj-lt"/>
              <a:buAutoNum type="arabicPeriod"/>
            </a:pPr>
            <a:r>
              <a:rPr lang="en-US" sz="2400" dirty="0" smtClean="0"/>
              <a:t> Primary hypothyroidism i.e. Hashimoto's </a:t>
            </a:r>
            <a:r>
              <a:rPr lang="en-US" sz="2400" dirty="0" err="1" smtClean="0"/>
              <a:t>thyroiditis</a:t>
            </a:r>
            <a:endParaRPr lang="en-US" sz="2400" dirty="0" smtClean="0"/>
          </a:p>
          <a:p>
            <a:pPr marL="457200" indent="-457200">
              <a:buFont typeface="+mj-lt"/>
              <a:buAutoNum type="arabicPeriod"/>
            </a:pPr>
            <a:r>
              <a:rPr lang="en-US" sz="2400" b="1" dirty="0" smtClean="0">
                <a:solidFill>
                  <a:srgbClr val="7030A0"/>
                </a:solidFill>
              </a:rPr>
              <a:t>pregnancy,&amp; trophoblastic tumors </a:t>
            </a:r>
            <a:r>
              <a:rPr lang="en-US" sz="2400" b="1" dirty="0" smtClean="0">
                <a:solidFill>
                  <a:srgbClr val="7030A0"/>
                </a:solidFill>
              </a:rPr>
              <a:t>: </a:t>
            </a:r>
            <a:r>
              <a:rPr lang="en-US" sz="2400" dirty="0" err="1" smtClean="0"/>
              <a:t>hCG</a:t>
            </a:r>
            <a:r>
              <a:rPr lang="en-US" sz="2400" dirty="0" smtClean="0"/>
              <a:t> </a:t>
            </a:r>
            <a:r>
              <a:rPr lang="en-US" sz="2400" dirty="0" smtClean="0"/>
              <a:t>shows some cross-reactivity to the TSH receptor and therefore can stimulate production of thyroid hormones </a:t>
            </a:r>
            <a:r>
              <a:rPr lang="en-US" sz="2400" dirty="0" smtClean="0"/>
              <a:t> </a:t>
            </a:r>
            <a:endParaRPr lang="en-US" sz="2400" b="1" dirty="0">
              <a:solidFill>
                <a:srgbClr val="7030A0"/>
              </a:solidFill>
            </a:endParaRPr>
          </a:p>
        </p:txBody>
      </p:sp>
      <p:graphicFrame>
        <p:nvGraphicFramePr>
          <p:cNvPr id="3" name="Table 2"/>
          <p:cNvGraphicFramePr>
            <a:graphicFrameLocks noGrp="1"/>
          </p:cNvGraphicFramePr>
          <p:nvPr/>
        </p:nvGraphicFramePr>
        <p:xfrm>
          <a:off x="228600" y="3124200"/>
          <a:ext cx="8915400" cy="3733800"/>
        </p:xfrm>
        <a:graphic>
          <a:graphicData uri="http://schemas.openxmlformats.org/drawingml/2006/table">
            <a:tbl>
              <a:tblPr/>
              <a:tblGrid>
                <a:gridCol w="2285039"/>
                <a:gridCol w="1236169"/>
                <a:gridCol w="1048871"/>
                <a:gridCol w="4345321"/>
              </a:tblGrid>
              <a:tr h="439944">
                <a:tc>
                  <a:txBody>
                    <a:bodyPr/>
                    <a:lstStyle/>
                    <a:p>
                      <a:pPr algn="ctr"/>
                      <a:r>
                        <a:rPr lang="en-US" sz="1600" b="1" dirty="0"/>
                        <a:t>Source of pathology</a:t>
                      </a:r>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600" b="1"/>
                        <a:t>TSH level</a:t>
                      </a:r>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600" b="1" dirty="0" smtClean="0"/>
                        <a:t>TH level</a:t>
                      </a:r>
                      <a:endParaRPr lang="en-US" sz="1600" b="1" dirty="0"/>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600" b="1" dirty="0"/>
                        <a:t>Disease causing conditions</a:t>
                      </a:r>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841024">
                <a:tc>
                  <a:txBody>
                    <a:bodyPr/>
                    <a:lstStyle/>
                    <a:p>
                      <a:r>
                        <a:rPr lang="en-US" sz="1600" b="1" dirty="0"/>
                        <a:t>Hypothalamus/pituitary</a:t>
                      </a:r>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800" b="1" dirty="0">
                          <a:solidFill>
                            <a:srgbClr val="FF0000"/>
                          </a:solidFill>
                        </a:rPr>
                        <a:t>High</a:t>
                      </a:r>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800" b="1" dirty="0"/>
                        <a:t>High</a:t>
                      </a:r>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600" b="1" dirty="0"/>
                        <a:t>Benign </a:t>
                      </a:r>
                      <a:r>
                        <a:rPr lang="en-US" sz="1600" b="1" u="none" strike="noStrike" dirty="0">
                          <a:solidFill>
                            <a:srgbClr val="0B0080"/>
                          </a:solidFill>
                        </a:rPr>
                        <a:t>tumor of the pituitary</a:t>
                      </a:r>
                      <a:r>
                        <a:rPr lang="en-US" sz="1600" b="1" dirty="0"/>
                        <a:t> (</a:t>
                      </a:r>
                      <a:r>
                        <a:rPr lang="en-US" sz="1600" b="1" u="none" strike="noStrike" dirty="0">
                          <a:solidFill>
                            <a:srgbClr val="0B0080"/>
                          </a:solidFill>
                        </a:rPr>
                        <a:t>adenoma</a:t>
                      </a:r>
                      <a:r>
                        <a:rPr lang="en-US" sz="1600" b="1" dirty="0"/>
                        <a:t>) or </a:t>
                      </a:r>
                      <a:r>
                        <a:rPr lang="en-US" sz="1600" b="1" u="none" strike="noStrike" dirty="0">
                          <a:solidFill>
                            <a:srgbClr val="0B0080"/>
                          </a:solidFill>
                        </a:rPr>
                        <a:t>thyroid hormone resistance</a:t>
                      </a:r>
                      <a:endParaRPr lang="en-US" sz="1600" b="1" dirty="0"/>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816218">
                <a:tc>
                  <a:txBody>
                    <a:bodyPr/>
                    <a:lstStyle/>
                    <a:p>
                      <a:r>
                        <a:rPr lang="en-US" sz="1600" b="1" dirty="0"/>
                        <a:t>Hypothalamus/pituitary</a:t>
                      </a:r>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800" b="1" dirty="0"/>
                        <a:t>Low</a:t>
                      </a:r>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800" b="1" dirty="0"/>
                        <a:t>Low</a:t>
                      </a:r>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600" b="1" u="none" strike="noStrike" dirty="0">
                          <a:solidFill>
                            <a:srgbClr val="0B0080"/>
                          </a:solidFill>
                        </a:rPr>
                        <a:t>Secondary hypothyroidism</a:t>
                      </a:r>
                      <a:r>
                        <a:rPr lang="en-US" sz="1600" b="1" dirty="0"/>
                        <a:t> or "central" hypothyroidism</a:t>
                      </a:r>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640485">
                <a:tc>
                  <a:txBody>
                    <a:bodyPr/>
                    <a:lstStyle/>
                    <a:p>
                      <a:r>
                        <a:rPr lang="en-US" sz="1600" b="1" dirty="0"/>
                        <a:t>Thyroid</a:t>
                      </a:r>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800" b="1" dirty="0"/>
                        <a:t>Low</a:t>
                      </a:r>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800" b="1" dirty="0"/>
                        <a:t>High</a:t>
                      </a:r>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600" b="1" u="none" strike="noStrike" dirty="0">
                          <a:solidFill>
                            <a:srgbClr val="A55858"/>
                          </a:solidFill>
                        </a:rPr>
                        <a:t>Primary hyperthyroidism</a:t>
                      </a:r>
                      <a:r>
                        <a:rPr lang="en-US" sz="1600" b="1" dirty="0"/>
                        <a:t> i.e. </a:t>
                      </a:r>
                      <a:r>
                        <a:rPr lang="en-US" sz="1600" b="1" u="none" strike="noStrike" dirty="0">
                          <a:solidFill>
                            <a:srgbClr val="0B0080"/>
                          </a:solidFill>
                        </a:rPr>
                        <a:t>Graves' disease</a:t>
                      </a:r>
                      <a:endParaRPr lang="en-US" sz="1600" b="1" dirty="0"/>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996129">
                <a:tc>
                  <a:txBody>
                    <a:bodyPr/>
                    <a:lstStyle/>
                    <a:p>
                      <a:r>
                        <a:rPr lang="en-US" sz="1600" b="1" dirty="0"/>
                        <a:t>Thyroid</a:t>
                      </a:r>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800" b="1" dirty="0">
                          <a:solidFill>
                            <a:srgbClr val="FF0000"/>
                          </a:solidFill>
                        </a:rPr>
                        <a:t>High</a:t>
                      </a:r>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800" b="1" dirty="0"/>
                        <a:t>Low</a:t>
                      </a:r>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600" b="1" u="none" strike="noStrike" dirty="0">
                          <a:solidFill>
                            <a:srgbClr val="0B0080"/>
                          </a:solidFill>
                        </a:rPr>
                        <a:t>Congenital hypothyroidism</a:t>
                      </a:r>
                      <a:r>
                        <a:rPr lang="en-US" sz="1600" b="1" dirty="0"/>
                        <a:t> (cretinism), </a:t>
                      </a:r>
                      <a:r>
                        <a:rPr lang="en-US" sz="1600" b="1" u="none" strike="noStrike" dirty="0">
                          <a:solidFill>
                            <a:srgbClr val="A55858"/>
                          </a:solidFill>
                        </a:rPr>
                        <a:t>Primary hypothyroidism</a:t>
                      </a:r>
                      <a:r>
                        <a:rPr lang="en-US" sz="1600" b="1" dirty="0"/>
                        <a:t> i.e. </a:t>
                      </a:r>
                      <a:r>
                        <a:rPr lang="en-US" sz="1600" b="1" u="none" strike="noStrike" dirty="0">
                          <a:solidFill>
                            <a:srgbClr val="0B0080"/>
                          </a:solidFill>
                        </a:rPr>
                        <a:t>Hashimoto's </a:t>
                      </a:r>
                      <a:r>
                        <a:rPr lang="en-US" sz="1600" b="1" u="none" strike="noStrike" dirty="0" err="1">
                          <a:solidFill>
                            <a:srgbClr val="0B0080"/>
                          </a:solidFill>
                        </a:rPr>
                        <a:t>thyroiditis</a:t>
                      </a:r>
                      <a:endParaRPr lang="en-US" sz="1600" b="1" dirty="0"/>
                    </a:p>
                  </a:txBody>
                  <a:tcPr marL="47256" marR="47256" marT="23628" marB="23628"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4" name="TextBox 3"/>
          <p:cNvSpPr txBox="1"/>
          <p:nvPr/>
        </p:nvSpPr>
        <p:spPr>
          <a:xfrm>
            <a:off x="838200" y="2667000"/>
            <a:ext cx="3733800" cy="461665"/>
          </a:xfrm>
          <a:prstGeom prst="rect">
            <a:avLst/>
          </a:prstGeom>
          <a:noFill/>
        </p:spPr>
        <p:txBody>
          <a:bodyPr wrap="square" rtlCol="0">
            <a:spAutoFit/>
          </a:bodyPr>
          <a:lstStyle/>
          <a:p>
            <a:r>
              <a:rPr lang="en-US" sz="2400" b="1" dirty="0" smtClean="0">
                <a:solidFill>
                  <a:srgbClr val="FF0000"/>
                </a:solidFill>
              </a:rPr>
              <a:t>Laboratory findings</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304800" y="2057400"/>
            <a:ext cx="8229600" cy="457200"/>
          </a:xfrm>
        </p:spPr>
        <p:txBody>
          <a:bodyPr>
            <a:normAutofit fontScale="90000"/>
          </a:bodyPr>
          <a:lstStyle/>
          <a:p>
            <a:r>
              <a:rPr lang="en-US" sz="3600" b="1" dirty="0">
                <a:solidFill>
                  <a:srgbClr val="FF0000"/>
                </a:solidFill>
                <a:effectLst/>
              </a:rPr>
              <a:t>TSH Deficiency</a:t>
            </a:r>
          </a:p>
        </p:txBody>
      </p:sp>
      <p:sp>
        <p:nvSpPr>
          <p:cNvPr id="331779" name="Rectangle 3"/>
          <p:cNvSpPr>
            <a:spLocks noGrp="1" noChangeArrowheads="1"/>
          </p:cNvSpPr>
          <p:nvPr>
            <p:ph type="body" idx="1"/>
          </p:nvPr>
        </p:nvSpPr>
        <p:spPr>
          <a:xfrm>
            <a:off x="381000" y="2362200"/>
            <a:ext cx="8458200" cy="4114800"/>
          </a:xfrm>
        </p:spPr>
        <p:txBody>
          <a:bodyPr>
            <a:noAutofit/>
          </a:bodyPr>
          <a:lstStyle/>
          <a:p>
            <a:r>
              <a:rPr lang="en-US" sz="2400" dirty="0" err="1" smtClean="0">
                <a:solidFill>
                  <a:srgbClr val="FF0000"/>
                </a:solidFill>
              </a:rPr>
              <a:t>Somatostatin</a:t>
            </a:r>
            <a:r>
              <a:rPr lang="en-US" sz="2400" dirty="0" smtClean="0">
                <a:solidFill>
                  <a:srgbClr val="FF0000"/>
                </a:solidFill>
              </a:rPr>
              <a:t> </a:t>
            </a:r>
            <a:r>
              <a:rPr lang="en-US" sz="2400" dirty="0" smtClean="0"/>
              <a:t>is also produced by from the hypothalamus, inhibits the pituitary production of TSH</a:t>
            </a:r>
          </a:p>
          <a:p>
            <a:r>
              <a:rPr lang="en-US" sz="2400" dirty="0" smtClean="0">
                <a:solidFill>
                  <a:srgbClr val="FF0000"/>
                </a:solidFill>
              </a:rPr>
              <a:t>Primary hyperthyroidism</a:t>
            </a:r>
            <a:r>
              <a:rPr lang="en-US" sz="2400" dirty="0" smtClean="0"/>
              <a:t> i.e. Graves' disease</a:t>
            </a:r>
          </a:p>
          <a:p>
            <a:r>
              <a:rPr lang="en-US" sz="2400" dirty="0" smtClean="0">
                <a:solidFill>
                  <a:srgbClr val="FF0000"/>
                </a:solidFill>
              </a:rPr>
              <a:t>Secondary hypothyroidism</a:t>
            </a:r>
            <a:r>
              <a:rPr lang="en-US" sz="2400" dirty="0" smtClean="0"/>
              <a:t> or "central" hypothyroidism</a:t>
            </a:r>
            <a:r>
              <a:rPr lang="en-US" sz="2400" dirty="0" smtClean="0">
                <a:cs typeface="Times New Roman" charset="0"/>
              </a:rPr>
              <a:t> </a:t>
            </a:r>
            <a:endParaRPr lang="en-US" sz="2800" dirty="0" smtClean="0">
              <a:cs typeface="Times New Roman" charset="0"/>
            </a:endParaRPr>
          </a:p>
          <a:p>
            <a:r>
              <a:rPr lang="en-US" sz="2400" dirty="0" smtClean="0"/>
              <a:t>TSH </a:t>
            </a:r>
            <a:r>
              <a:rPr lang="en-US" sz="2400" dirty="0" smtClean="0"/>
              <a:t>concentrations are measured as part of a thyroid function test</a:t>
            </a:r>
          </a:p>
          <a:p>
            <a:r>
              <a:rPr lang="en-US" sz="2400" dirty="0" smtClean="0"/>
              <a:t>TSH is secreted throughout life but particularly reaches high levels during the periods of rapid growth and development </a:t>
            </a:r>
          </a:p>
          <a:p>
            <a:r>
              <a:rPr lang="en-US" sz="2400" dirty="0" smtClean="0"/>
              <a:t>reference range for </a:t>
            </a:r>
            <a:r>
              <a:rPr lang="en-US" sz="2400" u="sng" dirty="0" smtClean="0"/>
              <a:t>adults</a:t>
            </a:r>
            <a:r>
              <a:rPr lang="en-US" sz="2400" dirty="0" smtClean="0"/>
              <a:t> to be reduced to 0.4–2.5 µIU/</a:t>
            </a:r>
            <a:r>
              <a:rPr lang="en-US" sz="2400" dirty="0" err="1" smtClean="0"/>
              <a:t>mL</a:t>
            </a:r>
            <a:endParaRPr lang="en-US" sz="2400" dirty="0" smtClean="0"/>
          </a:p>
          <a:p>
            <a:r>
              <a:rPr lang="en-US" sz="2400" dirty="0" smtClean="0"/>
              <a:t>0.4–7.0 µIU/</a:t>
            </a:r>
            <a:r>
              <a:rPr lang="en-US" sz="2400" dirty="0" err="1" smtClean="0"/>
              <a:t>mL</a:t>
            </a:r>
            <a:r>
              <a:rPr lang="en-US" sz="2400" dirty="0" smtClean="0"/>
              <a:t> at </a:t>
            </a:r>
            <a:r>
              <a:rPr lang="en-US" sz="2400" u="sng" dirty="0" smtClean="0"/>
              <a:t>14 months </a:t>
            </a:r>
            <a:r>
              <a:rPr lang="en-US" sz="2400" u="sng" dirty="0" smtClean="0"/>
              <a:t>age</a:t>
            </a:r>
            <a:endParaRPr lang="en-US" sz="2400" u="sng" dirty="0" smtClean="0"/>
          </a:p>
        </p:txBody>
      </p:sp>
      <p:sp>
        <p:nvSpPr>
          <p:cNvPr id="4" name="Rectangle 3"/>
          <p:cNvSpPr/>
          <p:nvPr/>
        </p:nvSpPr>
        <p:spPr>
          <a:xfrm>
            <a:off x="381000" y="381000"/>
            <a:ext cx="8458200" cy="1692771"/>
          </a:xfrm>
          <a:prstGeom prst="rect">
            <a:avLst/>
          </a:prstGeom>
        </p:spPr>
        <p:txBody>
          <a:bodyPr wrap="square">
            <a:spAutoFit/>
          </a:bodyPr>
          <a:lstStyle/>
          <a:p>
            <a:r>
              <a:rPr lang="en-US" sz="2400" b="1" dirty="0" smtClean="0">
                <a:solidFill>
                  <a:srgbClr val="FF0000"/>
                </a:solidFill>
                <a:cs typeface="Times New Roman" pitchFamily="18" charset="0"/>
              </a:rPr>
              <a:t>Grave`s disease:</a:t>
            </a:r>
          </a:p>
          <a:p>
            <a:r>
              <a:rPr lang="en-US" sz="2000" dirty="0" smtClean="0">
                <a:cs typeface="Times New Roman" pitchFamily="18" charset="0"/>
              </a:rPr>
              <a:t>Hyperthyroidism </a:t>
            </a:r>
            <a:r>
              <a:rPr lang="en-US" sz="2000" dirty="0" smtClean="0">
                <a:cs typeface="Times New Roman" pitchFamily="18" charset="0"/>
              </a:rPr>
              <a:t>caused by circulating </a:t>
            </a:r>
            <a:r>
              <a:rPr lang="en-US" sz="2000" u="sng" dirty="0" smtClean="0">
                <a:cs typeface="Times New Roman" pitchFamily="18" charset="0"/>
              </a:rPr>
              <a:t>antibodies to the TSH receptor</a:t>
            </a:r>
            <a:r>
              <a:rPr lang="en-US" sz="2000" dirty="0" smtClean="0">
                <a:cs typeface="Times New Roman" pitchFamily="18" charset="0"/>
              </a:rPr>
              <a:t>.  </a:t>
            </a:r>
          </a:p>
          <a:p>
            <a:r>
              <a:rPr lang="en-US" sz="2000" dirty="0" smtClean="0">
                <a:cs typeface="Times New Roman" pitchFamily="18" charset="0"/>
              </a:rPr>
              <a:t>Associated with diffuse goiter. </a:t>
            </a:r>
          </a:p>
          <a:p>
            <a:r>
              <a:rPr lang="en-US" sz="2000" dirty="0" smtClean="0">
                <a:cs typeface="Times New Roman" pitchFamily="18" charset="0"/>
              </a:rPr>
              <a:t> </a:t>
            </a:r>
            <a:r>
              <a:rPr lang="en-US" sz="2000" b="1" dirty="0" err="1" smtClean="0">
                <a:solidFill>
                  <a:srgbClr val="7030A0"/>
                </a:solidFill>
                <a:cs typeface="Times New Roman" pitchFamily="18" charset="0"/>
              </a:rPr>
              <a:t>Autoantibodies</a:t>
            </a:r>
            <a:r>
              <a:rPr lang="en-US" sz="2000" dirty="0" smtClean="0">
                <a:cs typeface="Times New Roman" pitchFamily="18" charset="0"/>
              </a:rPr>
              <a:t> bind to TSH receptor and mimic the action of TSH itself leads to persistent stimulation of thyroid and elevated levels of thyroid hormones</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scan0003"/>
          <p:cNvPicPr>
            <a:picLocks noChangeAspect="1" noChangeArrowheads="1"/>
          </p:cNvPicPr>
          <p:nvPr/>
        </p:nvPicPr>
        <p:blipFill>
          <a:blip r:embed="rId2">
            <a:lum bright="-10000" contrast="18000"/>
          </a:blip>
          <a:srcRect t="5865"/>
          <a:stretch>
            <a:fillRect/>
          </a:stretch>
        </p:blipFill>
        <p:spPr bwMode="auto">
          <a:xfrm>
            <a:off x="4876800" y="762000"/>
            <a:ext cx="4038600" cy="5715000"/>
          </a:xfrm>
          <a:prstGeom prst="rect">
            <a:avLst/>
          </a:prstGeom>
          <a:noFill/>
          <a:ln w="9525">
            <a:noFill/>
            <a:miter lim="800000"/>
            <a:headEnd/>
            <a:tailEnd/>
          </a:ln>
        </p:spPr>
      </p:pic>
      <p:sp>
        <p:nvSpPr>
          <p:cNvPr id="3" name="Rectangle 2"/>
          <p:cNvSpPr/>
          <p:nvPr/>
        </p:nvSpPr>
        <p:spPr>
          <a:xfrm>
            <a:off x="381000" y="838200"/>
            <a:ext cx="3962400" cy="5952399"/>
          </a:xfrm>
          <a:prstGeom prst="rect">
            <a:avLst/>
          </a:prstGeom>
        </p:spPr>
        <p:txBody>
          <a:bodyPr wrap="square">
            <a:spAutoFit/>
          </a:bodyPr>
          <a:lstStyle/>
          <a:p>
            <a:pPr marL="514350" indent="-514350">
              <a:lnSpc>
                <a:spcPct val="80000"/>
              </a:lnSpc>
              <a:buFont typeface="+mj-lt"/>
              <a:buAutoNum type="arabicPeriod"/>
            </a:pPr>
            <a:r>
              <a:rPr lang="en-US" sz="2800" dirty="0" smtClean="0"/>
              <a:t>Secretion of </a:t>
            </a:r>
            <a:r>
              <a:rPr lang="en-US" sz="2800" dirty="0" err="1" smtClean="0"/>
              <a:t>prolactin</a:t>
            </a:r>
            <a:r>
              <a:rPr lang="en-US" sz="2800" dirty="0" smtClean="0"/>
              <a:t> is under tonic </a:t>
            </a:r>
            <a:r>
              <a:rPr lang="en-US" sz="2800" dirty="0" smtClean="0">
                <a:solidFill>
                  <a:srgbClr val="FF0000"/>
                </a:solidFill>
              </a:rPr>
              <a:t>inhibitory control </a:t>
            </a:r>
            <a:r>
              <a:rPr lang="en-US" sz="2800" dirty="0" smtClean="0"/>
              <a:t>by dopamine, which acts via D2-type receptors located on </a:t>
            </a:r>
            <a:r>
              <a:rPr lang="en-US" sz="2800" dirty="0" err="1" smtClean="0"/>
              <a:t>lactotrophs</a:t>
            </a:r>
            <a:endParaRPr lang="en-US" sz="2800" dirty="0" smtClean="0"/>
          </a:p>
          <a:p>
            <a:pPr>
              <a:lnSpc>
                <a:spcPct val="80000"/>
              </a:lnSpc>
              <a:buFontTx/>
              <a:buNone/>
            </a:pPr>
            <a:endParaRPr lang="en-US" sz="2800" dirty="0" smtClean="0"/>
          </a:p>
          <a:p>
            <a:pPr marL="514350" indent="-514350">
              <a:lnSpc>
                <a:spcPct val="80000"/>
              </a:lnSpc>
              <a:buFont typeface="+mj-lt"/>
              <a:buAutoNum type="arabicPeriod" startAt="2"/>
            </a:pPr>
            <a:r>
              <a:rPr lang="en-US" sz="2800" dirty="0" smtClean="0"/>
              <a:t>Prolactin production can be </a:t>
            </a:r>
            <a:r>
              <a:rPr lang="en-US" sz="2800" dirty="0" smtClean="0">
                <a:solidFill>
                  <a:srgbClr val="FF0000"/>
                </a:solidFill>
              </a:rPr>
              <a:t>stimulated by </a:t>
            </a:r>
            <a:r>
              <a:rPr lang="en-US" sz="2800" dirty="0" smtClean="0"/>
              <a:t>the hypothalamic peptides, </a:t>
            </a:r>
            <a:r>
              <a:rPr lang="en-US" sz="2800" dirty="0" err="1" smtClean="0"/>
              <a:t>thyrotropin</a:t>
            </a:r>
            <a:r>
              <a:rPr lang="en-US" sz="2800" dirty="0" smtClean="0"/>
              <a:t>-releasing hormone (TRH) and </a:t>
            </a:r>
            <a:r>
              <a:rPr lang="en-US" sz="2800" dirty="0" err="1" smtClean="0"/>
              <a:t>vasoactive</a:t>
            </a:r>
            <a:r>
              <a:rPr lang="en-US" sz="2800" dirty="0" smtClean="0"/>
              <a:t> intestinal peptide (VIP) </a:t>
            </a:r>
            <a:endParaRPr lang="en-US" sz="2800" dirty="0" smtClean="0"/>
          </a:p>
          <a:p>
            <a:pPr marL="514350" indent="-514350">
              <a:lnSpc>
                <a:spcPct val="80000"/>
              </a:lnSpc>
              <a:buFont typeface="+mj-lt"/>
              <a:buAutoNum type="arabicPeriod" startAt="2"/>
            </a:pPr>
            <a:r>
              <a:rPr lang="en-US" sz="2800" dirty="0" smtClean="0"/>
              <a:t> </a:t>
            </a:r>
            <a:r>
              <a:rPr lang="en-US" sz="2800" dirty="0" smtClean="0"/>
              <a:t>positive feedback by sucking infant</a:t>
            </a:r>
            <a:endParaRPr lang="en-US" sz="2800" dirty="0"/>
          </a:p>
        </p:txBody>
      </p:sp>
      <p:sp>
        <p:nvSpPr>
          <p:cNvPr id="4" name="TextBox 3"/>
          <p:cNvSpPr txBox="1"/>
          <p:nvPr/>
        </p:nvSpPr>
        <p:spPr>
          <a:xfrm>
            <a:off x="609600" y="228600"/>
            <a:ext cx="6477000" cy="523220"/>
          </a:xfrm>
          <a:prstGeom prst="rect">
            <a:avLst/>
          </a:prstGeom>
          <a:noFill/>
        </p:spPr>
        <p:txBody>
          <a:bodyPr wrap="square" rtlCol="0">
            <a:spAutoFit/>
          </a:bodyPr>
          <a:lstStyle/>
          <a:p>
            <a:r>
              <a:rPr lang="en-US" sz="2800" b="1" dirty="0" smtClean="0">
                <a:solidFill>
                  <a:srgbClr val="7030A0"/>
                </a:solidFill>
              </a:rPr>
              <a:t>Regulation of Prolactin secretion</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685800"/>
          </a:xfrm>
        </p:spPr>
        <p:txBody>
          <a:bodyPr>
            <a:normAutofit/>
          </a:bodyPr>
          <a:lstStyle/>
          <a:p>
            <a:r>
              <a:rPr lang="en-US" sz="3200" dirty="0">
                <a:effectLst>
                  <a:outerShdw blurRad="38100" dist="38100" dir="2700000" algn="tl">
                    <a:srgbClr val="000000"/>
                  </a:outerShdw>
                </a:effectLst>
              </a:rPr>
              <a:t>Causes of </a:t>
            </a:r>
            <a:r>
              <a:rPr lang="en-US" sz="3200" dirty="0" err="1">
                <a:effectLst>
                  <a:outerShdw blurRad="38100" dist="38100" dir="2700000" algn="tl">
                    <a:srgbClr val="000000"/>
                  </a:outerShdw>
                </a:effectLst>
              </a:rPr>
              <a:t>Hyperprolactinemia</a:t>
            </a:r>
            <a:endParaRPr lang="en-US" sz="3200" dirty="0">
              <a:effectLst>
                <a:outerShdw blurRad="38100" dist="38100" dir="2700000" algn="tl">
                  <a:srgbClr val="000000"/>
                </a:outerShdw>
              </a:effectLst>
            </a:endParaRPr>
          </a:p>
        </p:txBody>
      </p:sp>
      <p:sp>
        <p:nvSpPr>
          <p:cNvPr id="45059" name="Rectangle 3"/>
          <p:cNvSpPr>
            <a:spLocks noGrp="1" noChangeArrowheads="1"/>
          </p:cNvSpPr>
          <p:nvPr>
            <p:ph idx="1"/>
          </p:nvPr>
        </p:nvSpPr>
        <p:spPr>
          <a:xfrm>
            <a:off x="228600" y="685800"/>
            <a:ext cx="8915400" cy="6172200"/>
          </a:xfrm>
        </p:spPr>
        <p:txBody>
          <a:bodyPr>
            <a:noAutofit/>
          </a:bodyPr>
          <a:lstStyle/>
          <a:p>
            <a:r>
              <a:rPr lang="en-US" sz="2400" b="1" dirty="0">
                <a:solidFill>
                  <a:srgbClr val="FF0000"/>
                </a:solidFill>
              </a:rPr>
              <a:t>Hypothalamic Dopamine Deficiency</a:t>
            </a:r>
          </a:p>
          <a:p>
            <a:pPr lvl="1"/>
            <a:r>
              <a:rPr lang="en-US" sz="2000" dirty="0"/>
              <a:t>Diseases of the hypothalamus( including tumors, </a:t>
            </a:r>
            <a:r>
              <a:rPr lang="en-US" sz="2000" dirty="0" err="1"/>
              <a:t>arterio</a:t>
            </a:r>
            <a:r>
              <a:rPr lang="en-US" sz="2000" dirty="0"/>
              <a:t>-venous malformations, and inflammatory processes </a:t>
            </a:r>
            <a:r>
              <a:rPr lang="en-US" sz="2000" dirty="0" smtClean="0"/>
              <a:t>)</a:t>
            </a:r>
            <a:endParaRPr lang="en-US" sz="2000" dirty="0"/>
          </a:p>
          <a:p>
            <a:pPr lvl="1"/>
            <a:r>
              <a:rPr lang="en-US" sz="2000" dirty="0"/>
              <a:t>Drugs (e.g. alpha-methyldopa and </a:t>
            </a:r>
            <a:r>
              <a:rPr lang="en-US" sz="2000" dirty="0" err="1"/>
              <a:t>reserpine</a:t>
            </a:r>
            <a:r>
              <a:rPr lang="en-US" sz="2000" dirty="0"/>
              <a:t>)</a:t>
            </a:r>
          </a:p>
          <a:p>
            <a:r>
              <a:rPr lang="en-US" sz="2400" b="1" dirty="0" smtClean="0">
                <a:solidFill>
                  <a:srgbClr val="FF0000"/>
                </a:solidFill>
              </a:rPr>
              <a:t>Defective </a:t>
            </a:r>
            <a:r>
              <a:rPr lang="en-US" sz="2400" b="1" dirty="0">
                <a:solidFill>
                  <a:srgbClr val="FF0000"/>
                </a:solidFill>
              </a:rPr>
              <a:t>Transport Mechanisms</a:t>
            </a:r>
          </a:p>
          <a:p>
            <a:pPr lvl="1"/>
            <a:r>
              <a:rPr lang="en-US" sz="2000" dirty="0"/>
              <a:t>Section of the pituitary stalk </a:t>
            </a:r>
          </a:p>
          <a:p>
            <a:pPr lvl="1"/>
            <a:r>
              <a:rPr lang="en-US" sz="2000" dirty="0"/>
              <a:t>Pituitary or stalk tumors </a:t>
            </a:r>
            <a:endParaRPr lang="en-US" sz="2000" dirty="0" smtClean="0"/>
          </a:p>
          <a:p>
            <a:pPr>
              <a:lnSpc>
                <a:spcPct val="90000"/>
              </a:lnSpc>
            </a:pPr>
            <a:r>
              <a:rPr lang="en-US" sz="2400" b="1" dirty="0" err="1" smtClean="0">
                <a:solidFill>
                  <a:srgbClr val="FF0000"/>
                </a:solidFill>
              </a:rPr>
              <a:t>Lactotroph</a:t>
            </a:r>
            <a:r>
              <a:rPr lang="en-US" sz="2400" b="1" dirty="0" smtClean="0">
                <a:solidFill>
                  <a:srgbClr val="FF0000"/>
                </a:solidFill>
              </a:rPr>
              <a:t> Insensitivity to Dopamine</a:t>
            </a:r>
            <a:endParaRPr lang="en-US" sz="2800" b="1" dirty="0" smtClean="0">
              <a:solidFill>
                <a:srgbClr val="FF0000"/>
              </a:solidFill>
            </a:endParaRPr>
          </a:p>
          <a:p>
            <a:pPr lvl="1">
              <a:lnSpc>
                <a:spcPct val="90000"/>
              </a:lnSpc>
            </a:pPr>
            <a:r>
              <a:rPr lang="en-US" sz="2000" dirty="0" smtClean="0"/>
              <a:t>Dopamine-receptor-blocking agents:  </a:t>
            </a:r>
            <a:r>
              <a:rPr lang="en-US" sz="2000" dirty="0" err="1" smtClean="0">
                <a:solidFill>
                  <a:srgbClr val="7030A0"/>
                </a:solidFill>
              </a:rPr>
              <a:t>phenothiazines</a:t>
            </a:r>
            <a:r>
              <a:rPr lang="en-US" sz="2000" dirty="0" smtClean="0">
                <a:solidFill>
                  <a:srgbClr val="7030A0"/>
                </a:solidFill>
              </a:rPr>
              <a:t> (e.g. chlorpromazine</a:t>
            </a:r>
            <a:r>
              <a:rPr lang="en-US" sz="2000" dirty="0" smtClean="0"/>
              <a:t>), </a:t>
            </a:r>
            <a:r>
              <a:rPr lang="en-US" sz="2000" dirty="0" err="1" smtClean="0"/>
              <a:t>butyrophenones</a:t>
            </a:r>
            <a:r>
              <a:rPr lang="en-US" sz="2000" dirty="0" smtClean="0"/>
              <a:t> (haloperidol), and </a:t>
            </a:r>
            <a:r>
              <a:rPr lang="en-US" sz="2000" dirty="0" err="1" smtClean="0"/>
              <a:t>benzamides</a:t>
            </a:r>
            <a:r>
              <a:rPr lang="en-US" sz="2000" dirty="0" smtClean="0"/>
              <a:t> (</a:t>
            </a:r>
            <a:r>
              <a:rPr lang="en-US" sz="2000" dirty="0" err="1" smtClean="0"/>
              <a:t>metoclopramide</a:t>
            </a:r>
            <a:r>
              <a:rPr lang="en-US" sz="2000" dirty="0" smtClean="0"/>
              <a:t>, </a:t>
            </a:r>
            <a:r>
              <a:rPr lang="en-US" sz="2000" dirty="0" err="1" smtClean="0"/>
              <a:t>sulpiride</a:t>
            </a:r>
            <a:r>
              <a:rPr lang="en-US" sz="2000" dirty="0" smtClean="0"/>
              <a:t>, and </a:t>
            </a:r>
            <a:r>
              <a:rPr lang="en-US" sz="2000" dirty="0" err="1" smtClean="0"/>
              <a:t>domperidone</a:t>
            </a:r>
            <a:r>
              <a:rPr lang="en-US" sz="2000" dirty="0" smtClean="0"/>
              <a:t>)</a:t>
            </a:r>
          </a:p>
          <a:p>
            <a:pPr>
              <a:lnSpc>
                <a:spcPct val="90000"/>
              </a:lnSpc>
            </a:pPr>
            <a:r>
              <a:rPr lang="en-US" sz="2400" b="1" dirty="0" smtClean="0">
                <a:solidFill>
                  <a:srgbClr val="FF0000"/>
                </a:solidFill>
              </a:rPr>
              <a:t>Stimulation of </a:t>
            </a:r>
            <a:r>
              <a:rPr lang="en-US" sz="2400" b="1" dirty="0" err="1" smtClean="0">
                <a:solidFill>
                  <a:srgbClr val="FF0000"/>
                </a:solidFill>
              </a:rPr>
              <a:t>Lactotrophs</a:t>
            </a:r>
            <a:endParaRPr lang="en-US" sz="2400" b="1" dirty="0" smtClean="0">
              <a:solidFill>
                <a:srgbClr val="FF0000"/>
              </a:solidFill>
            </a:endParaRPr>
          </a:p>
          <a:p>
            <a:pPr lvl="1">
              <a:lnSpc>
                <a:spcPct val="90000"/>
              </a:lnSpc>
            </a:pPr>
            <a:r>
              <a:rPr lang="en-US" sz="2000" dirty="0" smtClean="0"/>
              <a:t>Hypothyroidism- increased TRH production (acts as a PRF) </a:t>
            </a:r>
          </a:p>
          <a:p>
            <a:pPr lvl="1">
              <a:lnSpc>
                <a:spcPct val="90000"/>
              </a:lnSpc>
            </a:pPr>
            <a:r>
              <a:rPr lang="en-US" sz="2000" dirty="0" smtClean="0"/>
              <a:t>Estrogens: stimulate </a:t>
            </a:r>
            <a:r>
              <a:rPr lang="en-US" sz="2000" dirty="0" err="1" smtClean="0"/>
              <a:t>lactotrophs</a:t>
            </a:r>
            <a:endParaRPr lang="en-US" sz="2000" dirty="0" smtClean="0"/>
          </a:p>
          <a:p>
            <a:pPr lvl="1">
              <a:lnSpc>
                <a:spcPct val="90000"/>
              </a:lnSpc>
            </a:pPr>
            <a:r>
              <a:rPr lang="en-US" sz="2000" dirty="0" smtClean="0"/>
              <a:t>Injury to the chest wall: abnormal stimulation of the reflex associated with the rise in </a:t>
            </a:r>
            <a:r>
              <a:rPr lang="en-US" sz="2000" dirty="0" err="1" smtClean="0"/>
              <a:t>prolactin</a:t>
            </a:r>
            <a:r>
              <a:rPr lang="en-US" sz="2000" dirty="0" smtClean="0"/>
              <a:t> that is seen normally in lactating women </a:t>
            </a:r>
            <a:r>
              <a:rPr lang="en-US" sz="2000" u="sng" dirty="0" smtClean="0"/>
              <a:t>during suckling</a:t>
            </a:r>
          </a:p>
          <a:p>
            <a:pPr marL="285750" lvl="1">
              <a:lnSpc>
                <a:spcPct val="90000"/>
              </a:lnSpc>
              <a:buFont typeface="Arial" pitchFamily="34" charset="0"/>
              <a:buChar char="•"/>
            </a:pPr>
            <a:r>
              <a:rPr lang="en-US" sz="2400" b="1" dirty="0" smtClean="0">
                <a:solidFill>
                  <a:srgbClr val="FF0000"/>
                </a:solidFill>
              </a:rPr>
              <a:t>Ectopic secretion of </a:t>
            </a:r>
            <a:r>
              <a:rPr lang="en-US" sz="2400" b="1" dirty="0" err="1" smtClean="0">
                <a:solidFill>
                  <a:srgbClr val="FF0000"/>
                </a:solidFill>
              </a:rPr>
              <a:t>prolactin</a:t>
            </a:r>
            <a:r>
              <a:rPr lang="en-US" sz="2400" b="1" dirty="0" smtClean="0">
                <a:solidFill>
                  <a:srgbClr val="FF0000"/>
                </a:solidFill>
              </a:rPr>
              <a:t> by </a:t>
            </a:r>
            <a:r>
              <a:rPr lang="en-US" sz="2400" b="1" dirty="0" err="1" smtClean="0">
                <a:solidFill>
                  <a:srgbClr val="FF0000"/>
                </a:solidFill>
              </a:rPr>
              <a:t>nonpituitary</a:t>
            </a:r>
            <a:r>
              <a:rPr lang="en-US" sz="2400" b="1" dirty="0" smtClean="0">
                <a:solidFill>
                  <a:srgbClr val="FF0000"/>
                </a:solidFill>
              </a:rPr>
              <a:t> tumors</a:t>
            </a:r>
          </a:p>
          <a:p>
            <a:pPr lvl="1">
              <a:lnSpc>
                <a:spcPct val="90000"/>
              </a:lnSpc>
              <a:buFont typeface="Arial" pitchFamily="34" charset="0"/>
              <a:buChar char="•"/>
            </a:pPr>
            <a:endParaRPr lang="en-US" sz="2000" dirty="0" smtClean="0"/>
          </a:p>
          <a:p>
            <a:pPr lvl="1"/>
            <a:endParaRPr lang="en-US" sz="18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ture.com/nrendo/journal/v3/n3/images/ncpendmet0447-f1.jpg"/>
          <p:cNvPicPr>
            <a:picLocks noChangeAspect="1" noChangeArrowheads="1"/>
          </p:cNvPicPr>
          <p:nvPr/>
        </p:nvPicPr>
        <p:blipFill>
          <a:blip r:embed="rId2"/>
          <a:srcRect/>
          <a:stretch>
            <a:fillRect/>
          </a:stretch>
        </p:blipFill>
        <p:spPr bwMode="auto">
          <a:xfrm>
            <a:off x="304800" y="381000"/>
            <a:ext cx="8489430" cy="6172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0"/>
            <a:ext cx="8229600" cy="1143000"/>
          </a:xfrm>
        </p:spPr>
        <p:txBody>
          <a:bodyPr>
            <a:normAutofit fontScale="90000"/>
          </a:bodyPr>
          <a:lstStyle/>
          <a:p>
            <a:r>
              <a:rPr lang="en-US" sz="4000" b="1" dirty="0">
                <a:solidFill>
                  <a:srgbClr val="C00000"/>
                </a:solidFill>
              </a:rPr>
              <a:t>Clinical Features of </a:t>
            </a:r>
            <a:r>
              <a:rPr lang="en-US" sz="4000" b="1" dirty="0" err="1">
                <a:solidFill>
                  <a:srgbClr val="C00000"/>
                </a:solidFill>
              </a:rPr>
              <a:t>Hyperprolactinemia</a:t>
            </a:r>
            <a:r>
              <a:rPr lang="en-US" sz="4000" b="1" dirty="0">
                <a:solidFill>
                  <a:srgbClr val="C00000"/>
                </a:solidFill>
              </a:rPr>
              <a:t>/</a:t>
            </a:r>
            <a:r>
              <a:rPr lang="en-US" sz="4000" b="1" dirty="0" err="1">
                <a:solidFill>
                  <a:srgbClr val="C00000"/>
                </a:solidFill>
              </a:rPr>
              <a:t>Prolactinoma</a:t>
            </a:r>
            <a:endParaRPr lang="en-US" sz="4000" b="1" dirty="0">
              <a:solidFill>
                <a:srgbClr val="C00000"/>
              </a:solidFill>
            </a:endParaRPr>
          </a:p>
        </p:txBody>
      </p:sp>
      <p:sp>
        <p:nvSpPr>
          <p:cNvPr id="89091" name="Rectangle 3"/>
          <p:cNvSpPr>
            <a:spLocks noGrp="1" noChangeArrowheads="1"/>
          </p:cNvSpPr>
          <p:nvPr>
            <p:ph idx="1"/>
          </p:nvPr>
        </p:nvSpPr>
        <p:spPr>
          <a:xfrm>
            <a:off x="381000" y="1219200"/>
            <a:ext cx="8382000" cy="5334000"/>
          </a:xfrm>
        </p:spPr>
        <p:txBody>
          <a:bodyPr>
            <a:normAutofit fontScale="70000" lnSpcReduction="20000"/>
          </a:bodyPr>
          <a:lstStyle/>
          <a:p>
            <a:pPr>
              <a:buFont typeface="Wingdings" pitchFamily="2" charset="2"/>
              <a:buChar char="q"/>
            </a:pPr>
            <a:r>
              <a:rPr lang="en-US" sz="2800" dirty="0" smtClean="0">
                <a:cs typeface="Times New Roman" charset="0"/>
              </a:rPr>
              <a:t>  rule out secondary causes</a:t>
            </a:r>
          </a:p>
          <a:p>
            <a:pPr>
              <a:buFont typeface="Wingdings" pitchFamily="2" charset="2"/>
              <a:buChar char="q"/>
            </a:pPr>
            <a:r>
              <a:rPr lang="en-US" sz="2800" dirty="0" smtClean="0">
                <a:cs typeface="Times New Roman" charset="0"/>
              </a:rPr>
              <a:t> </a:t>
            </a:r>
            <a:r>
              <a:rPr lang="en-US" sz="2800" b="1" u="sng" dirty="0" smtClean="0"/>
              <a:t>Women </a:t>
            </a:r>
            <a:r>
              <a:rPr lang="en-US" sz="2800" u="sng" dirty="0" smtClean="0"/>
              <a:t> </a:t>
            </a:r>
            <a:endParaRPr lang="en-US" sz="2800" dirty="0" smtClean="0"/>
          </a:p>
          <a:p>
            <a:pPr indent="287338"/>
            <a:r>
              <a:rPr lang="en-US" sz="2800" dirty="0" err="1" smtClean="0"/>
              <a:t>Oligomenorrhea</a:t>
            </a:r>
            <a:endParaRPr lang="en-US" sz="2800" dirty="0" smtClean="0"/>
          </a:p>
          <a:p>
            <a:pPr indent="287338"/>
            <a:r>
              <a:rPr lang="en-US" sz="2800" dirty="0" smtClean="0"/>
              <a:t>Amenorrhea (because </a:t>
            </a:r>
            <a:r>
              <a:rPr lang="en-US" sz="2800" dirty="0" err="1" smtClean="0">
                <a:cs typeface="Times New Roman" charset="0"/>
              </a:rPr>
              <a:t>GnRH</a:t>
            </a:r>
            <a:r>
              <a:rPr lang="en-US" sz="2800" dirty="0" smtClean="0">
                <a:cs typeface="Times New Roman" charset="0"/>
              </a:rPr>
              <a:t> release is decreased in direct response to </a:t>
            </a:r>
            <a:r>
              <a:rPr lang="en-US" sz="2800" dirty="0" smtClean="0"/>
              <a:t>PRL, inhibits  release of FSH &amp; LH )</a:t>
            </a:r>
          </a:p>
          <a:p>
            <a:pPr indent="287338"/>
            <a:r>
              <a:rPr lang="en-US" sz="2800" dirty="0" err="1" smtClean="0"/>
              <a:t>galactorrhea</a:t>
            </a:r>
            <a:r>
              <a:rPr lang="en-US" sz="2800" dirty="0" smtClean="0"/>
              <a:t> </a:t>
            </a:r>
            <a:endParaRPr lang="en-US" sz="2800" dirty="0" smtClean="0"/>
          </a:p>
          <a:p>
            <a:pPr indent="287338"/>
            <a:r>
              <a:rPr lang="en-US" sz="2800" dirty="0" smtClean="0"/>
              <a:t> </a:t>
            </a:r>
            <a:r>
              <a:rPr lang="en-US" sz="2800" dirty="0" smtClean="0"/>
              <a:t>infertility</a:t>
            </a:r>
          </a:p>
          <a:p>
            <a:pPr marL="342900" lvl="1" indent="287338">
              <a:buFont typeface="Arial" pitchFamily="34" charset="0"/>
              <a:buChar char="•"/>
            </a:pPr>
            <a:r>
              <a:rPr lang="en-US" dirty="0" smtClean="0"/>
              <a:t>Hirsutism </a:t>
            </a:r>
          </a:p>
          <a:p>
            <a:pPr marL="342900" lvl="1" indent="-342900">
              <a:buFont typeface="Wingdings" pitchFamily="2" charset="2"/>
              <a:buChar char="q"/>
            </a:pPr>
            <a:r>
              <a:rPr lang="en-US" sz="2800" b="1" u="sng" dirty="0" smtClean="0"/>
              <a:t>  Men</a:t>
            </a:r>
            <a:r>
              <a:rPr lang="en-US" sz="2800" u="sng" dirty="0" smtClean="0"/>
              <a:t> </a:t>
            </a:r>
            <a:r>
              <a:rPr lang="en-US" sz="2800" u="sng" dirty="0"/>
              <a:t>often have less </a:t>
            </a:r>
            <a:r>
              <a:rPr lang="en-US" sz="2800" dirty="0"/>
              <a:t>symptoms than women </a:t>
            </a:r>
            <a:r>
              <a:rPr lang="en-US" sz="2800" dirty="0" smtClean="0"/>
              <a:t>,</a:t>
            </a:r>
            <a:r>
              <a:rPr lang="en-US" dirty="0" smtClean="0"/>
              <a:t> Tend to present later </a:t>
            </a:r>
          </a:p>
          <a:p>
            <a:pPr>
              <a:buNone/>
            </a:pPr>
            <a:r>
              <a:rPr lang="en-US" sz="2800" dirty="0" smtClean="0"/>
              <a:t>        -    </a:t>
            </a:r>
            <a:r>
              <a:rPr lang="en-US" sz="2800" dirty="0" err="1" smtClean="0"/>
              <a:t>Gynaecomastia</a:t>
            </a:r>
            <a:r>
              <a:rPr lang="en-US" sz="2800" dirty="0" smtClean="0"/>
              <a:t>  </a:t>
            </a:r>
          </a:p>
          <a:p>
            <a:pPr lvl="1">
              <a:lnSpc>
                <a:spcPct val="90000"/>
              </a:lnSpc>
            </a:pPr>
            <a:r>
              <a:rPr lang="en-US" sz="2800" dirty="0" smtClean="0"/>
              <a:t> </a:t>
            </a:r>
            <a:r>
              <a:rPr lang="en-US" sz="2800" dirty="0" smtClean="0"/>
              <a:t>Impotence-- </a:t>
            </a:r>
            <a:r>
              <a:rPr lang="en-US" dirty="0" smtClean="0"/>
              <a:t>often ignored</a:t>
            </a:r>
          </a:p>
          <a:p>
            <a:pPr marL="60325" lvl="1" indent="396875">
              <a:lnSpc>
                <a:spcPct val="90000"/>
              </a:lnSpc>
              <a:buFont typeface="Arial" pitchFamily="34" charset="0"/>
              <a:buChar char="•"/>
            </a:pPr>
            <a:r>
              <a:rPr lang="en-US" sz="2800" dirty="0" smtClean="0">
                <a:cs typeface="Times New Roman" charset="0"/>
              </a:rPr>
              <a:t>Most common functional pituitary tumor usually a </a:t>
            </a:r>
            <a:r>
              <a:rPr lang="en-US" sz="2800" i="1" dirty="0" err="1" smtClean="0">
                <a:solidFill>
                  <a:srgbClr val="CC0000"/>
                </a:solidFill>
                <a:cs typeface="Times New Roman" charset="0"/>
              </a:rPr>
              <a:t>micro</a:t>
            </a:r>
            <a:r>
              <a:rPr lang="en-US" sz="2800" dirty="0" err="1" smtClean="0">
                <a:cs typeface="Times New Roman" charset="0"/>
              </a:rPr>
              <a:t>adenoma</a:t>
            </a:r>
            <a:endParaRPr lang="en-US" sz="2800" dirty="0" smtClean="0">
              <a:cs typeface="Times New Roman" charset="0"/>
            </a:endParaRPr>
          </a:p>
          <a:p>
            <a:pPr indent="-282575">
              <a:lnSpc>
                <a:spcPct val="90000"/>
              </a:lnSpc>
            </a:pPr>
            <a:r>
              <a:rPr lang="en-US" sz="2800" dirty="0" smtClean="0">
                <a:cs typeface="Times New Roman" charset="0"/>
              </a:rPr>
              <a:t>   space </a:t>
            </a:r>
            <a:r>
              <a:rPr lang="en-US" sz="2800" dirty="0" smtClean="0">
                <a:cs typeface="Times New Roman" charset="0"/>
              </a:rPr>
              <a:t>occupying </a:t>
            </a:r>
            <a:r>
              <a:rPr lang="en-US" sz="2800" dirty="0" err="1" smtClean="0">
                <a:cs typeface="Times New Roman" charset="0"/>
              </a:rPr>
              <a:t>macroadenoma</a:t>
            </a:r>
            <a:r>
              <a:rPr lang="en-US" sz="2800" dirty="0" smtClean="0">
                <a:cs typeface="Times New Roman" charset="0"/>
              </a:rPr>
              <a:t>  </a:t>
            </a:r>
          </a:p>
          <a:p>
            <a:pPr>
              <a:buFont typeface="Wingdings" pitchFamily="2" charset="2"/>
              <a:buChar char="q"/>
            </a:pPr>
            <a:r>
              <a:rPr lang="en-US" sz="2800" dirty="0" smtClean="0"/>
              <a:t> In </a:t>
            </a:r>
            <a:r>
              <a:rPr lang="en-US" sz="2800" dirty="0"/>
              <a:t>both sexes, </a:t>
            </a:r>
            <a:r>
              <a:rPr lang="en-US" sz="2800" dirty="0" smtClean="0"/>
              <a:t>tumor </a:t>
            </a:r>
            <a:r>
              <a:rPr lang="en-US" sz="2800" dirty="0"/>
              <a:t>mass effects may cause visual-field defects or </a:t>
            </a:r>
            <a:r>
              <a:rPr lang="en-US" sz="2800" dirty="0" smtClean="0"/>
              <a:t>headache</a:t>
            </a:r>
          </a:p>
          <a:p>
            <a:pPr>
              <a:buFont typeface="Wingdings" pitchFamily="2" charset="2"/>
              <a:buChar char="q"/>
            </a:pPr>
            <a:r>
              <a:rPr lang="en-US" sz="2800" u="sng" dirty="0" smtClean="0">
                <a:solidFill>
                  <a:srgbClr val="0000CC"/>
                </a:solidFill>
              </a:rPr>
              <a:t>Treatment:</a:t>
            </a:r>
            <a:r>
              <a:rPr lang="en-US" sz="2800" dirty="0" smtClean="0"/>
              <a:t> Dopamine agonists like </a:t>
            </a:r>
            <a:r>
              <a:rPr lang="en-US" sz="2800" dirty="0" err="1" smtClean="0">
                <a:solidFill>
                  <a:srgbClr val="660033"/>
                </a:solidFill>
              </a:rPr>
              <a:t>Bromocryptine</a:t>
            </a:r>
            <a:r>
              <a:rPr lang="en-US" sz="2800" dirty="0" smtClean="0"/>
              <a:t> which decreases PRL secretion</a:t>
            </a:r>
          </a:p>
          <a:p>
            <a:pPr>
              <a:buFont typeface="Wingdings" pitchFamily="2" charset="2"/>
              <a:buChar char="q"/>
            </a:pPr>
            <a:endParaRPr lang="en-US" sz="28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2" name="Rectangle 4"/>
          <p:cNvSpPr>
            <a:spLocks noGrp="1" noChangeArrowheads="1"/>
          </p:cNvSpPr>
          <p:nvPr>
            <p:ph type="title"/>
          </p:nvPr>
        </p:nvSpPr>
        <p:spPr>
          <a:xfrm>
            <a:off x="1066800" y="0"/>
            <a:ext cx="7772400" cy="792162"/>
          </a:xfrm>
        </p:spPr>
        <p:txBody>
          <a:bodyPr/>
          <a:lstStyle/>
          <a:p>
            <a:r>
              <a:rPr lang="en-US" b="1" dirty="0" err="1">
                <a:solidFill>
                  <a:srgbClr val="C00000"/>
                </a:solidFill>
              </a:rPr>
              <a:t>Prolactinoma</a:t>
            </a:r>
            <a:endParaRPr lang="en-US" b="1" dirty="0">
              <a:solidFill>
                <a:srgbClr val="C00000"/>
              </a:solidFill>
            </a:endParaRPr>
          </a:p>
        </p:txBody>
      </p:sp>
      <p:sp>
        <p:nvSpPr>
          <p:cNvPr id="360453" name="Rectangle 5"/>
          <p:cNvSpPr>
            <a:spLocks noGrp="1" noChangeArrowheads="1"/>
          </p:cNvSpPr>
          <p:nvPr>
            <p:ph type="body" idx="1"/>
          </p:nvPr>
        </p:nvSpPr>
        <p:spPr>
          <a:xfrm>
            <a:off x="228600" y="762000"/>
            <a:ext cx="8610600" cy="5867400"/>
          </a:xfrm>
        </p:spPr>
        <p:txBody>
          <a:bodyPr>
            <a:normAutofit lnSpcReduction="10000"/>
          </a:bodyPr>
          <a:lstStyle/>
          <a:p>
            <a:pPr>
              <a:lnSpc>
                <a:spcPct val="90000"/>
              </a:lnSpc>
            </a:pPr>
            <a:r>
              <a:rPr lang="en-US" sz="2800" b="1" dirty="0">
                <a:solidFill>
                  <a:srgbClr val="C00000"/>
                </a:solidFill>
              </a:rPr>
              <a:t>Diagnosis</a:t>
            </a:r>
          </a:p>
          <a:p>
            <a:pPr lvl="1">
              <a:lnSpc>
                <a:spcPct val="90000"/>
              </a:lnSpc>
            </a:pPr>
            <a:r>
              <a:rPr lang="en-US" sz="2000" dirty="0"/>
              <a:t>Assess </a:t>
            </a:r>
            <a:r>
              <a:rPr lang="en-US" sz="2000" dirty="0" err="1"/>
              <a:t>hypersecretion</a:t>
            </a:r>
            <a:endParaRPr lang="en-US" sz="2000" dirty="0"/>
          </a:p>
          <a:p>
            <a:pPr lvl="2">
              <a:lnSpc>
                <a:spcPct val="90000"/>
              </a:lnSpc>
            </a:pPr>
            <a:r>
              <a:rPr lang="en-US" sz="2000" dirty="0"/>
              <a:t>Basal, fasting morning PRL levels (normally &lt;20 </a:t>
            </a:r>
            <a:r>
              <a:rPr lang="en-US" sz="2000" dirty="0" err="1"/>
              <a:t>ug</a:t>
            </a:r>
            <a:r>
              <a:rPr lang="en-US" sz="2000" dirty="0"/>
              <a:t>/L) </a:t>
            </a:r>
          </a:p>
          <a:p>
            <a:pPr lvl="1">
              <a:lnSpc>
                <a:spcPct val="90000"/>
              </a:lnSpc>
            </a:pPr>
            <a:r>
              <a:rPr lang="en-US" sz="2000" dirty="0"/>
              <a:t>Multiple measurements may be necessary </a:t>
            </a:r>
          </a:p>
          <a:p>
            <a:pPr lvl="2">
              <a:lnSpc>
                <a:spcPct val="90000"/>
              </a:lnSpc>
            </a:pPr>
            <a:r>
              <a:rPr lang="en-US" sz="2000" dirty="0"/>
              <a:t>Pulsatile hormone secretion </a:t>
            </a:r>
          </a:p>
          <a:p>
            <a:pPr lvl="2">
              <a:lnSpc>
                <a:spcPct val="90000"/>
              </a:lnSpc>
            </a:pPr>
            <a:r>
              <a:rPr lang="en-US" sz="2000" dirty="0"/>
              <a:t>levels vary widely in some individuals with </a:t>
            </a:r>
            <a:r>
              <a:rPr lang="en-US" sz="2000" dirty="0" err="1"/>
              <a:t>hyperprolactinemia</a:t>
            </a:r>
            <a:endParaRPr lang="en-US" sz="2000" dirty="0"/>
          </a:p>
          <a:p>
            <a:pPr lvl="1">
              <a:lnSpc>
                <a:spcPct val="90000"/>
              </a:lnSpc>
            </a:pPr>
            <a:r>
              <a:rPr lang="en-US" sz="2000" dirty="0"/>
              <a:t>Both false-positive and false-negative results may be encountered</a:t>
            </a:r>
          </a:p>
          <a:p>
            <a:pPr lvl="2">
              <a:lnSpc>
                <a:spcPct val="90000"/>
              </a:lnSpc>
            </a:pPr>
            <a:r>
              <a:rPr lang="en-US" sz="2000" dirty="0"/>
              <a:t>May be </a:t>
            </a:r>
            <a:r>
              <a:rPr lang="en-US" sz="2000" u="sng" dirty="0"/>
              <a:t>falsely lowered </a:t>
            </a:r>
            <a:r>
              <a:rPr lang="en-US" sz="2000" dirty="0"/>
              <a:t>with markedly elevated PRL levels (&gt;1000 </a:t>
            </a:r>
            <a:r>
              <a:rPr lang="en-US" sz="2000" dirty="0" err="1"/>
              <a:t>ug</a:t>
            </a:r>
            <a:r>
              <a:rPr lang="en-US" sz="2000" dirty="0"/>
              <a:t>/L)</a:t>
            </a:r>
          </a:p>
          <a:p>
            <a:pPr lvl="3">
              <a:lnSpc>
                <a:spcPct val="90000"/>
              </a:lnSpc>
            </a:pPr>
            <a:r>
              <a:rPr lang="en-US" dirty="0"/>
              <a:t>assay artifacts; sample dilution is required to measure these high values accurately </a:t>
            </a:r>
          </a:p>
          <a:p>
            <a:pPr lvl="2">
              <a:lnSpc>
                <a:spcPct val="90000"/>
              </a:lnSpc>
            </a:pPr>
            <a:r>
              <a:rPr lang="en-US" sz="2000" dirty="0"/>
              <a:t>May </a:t>
            </a:r>
            <a:r>
              <a:rPr lang="en-US" sz="2000" u="sng" dirty="0"/>
              <a:t>be falsely elevated </a:t>
            </a:r>
            <a:r>
              <a:rPr lang="en-US" sz="2000" dirty="0"/>
              <a:t>by aggregated forms of circulating PRL, which are biologically inactive (</a:t>
            </a:r>
            <a:r>
              <a:rPr lang="en-US" sz="2000" dirty="0" err="1"/>
              <a:t>macroprolactinemia</a:t>
            </a:r>
            <a:r>
              <a:rPr lang="en-US" sz="2000" dirty="0" smtClean="0"/>
              <a:t>)</a:t>
            </a:r>
          </a:p>
          <a:p>
            <a:pPr lvl="1">
              <a:lnSpc>
                <a:spcPct val="90000"/>
              </a:lnSpc>
            </a:pPr>
            <a:r>
              <a:rPr lang="en-US" sz="2000" dirty="0" smtClean="0"/>
              <a:t>Hypothyroidism </a:t>
            </a:r>
            <a:r>
              <a:rPr lang="en-US" sz="2000" dirty="0"/>
              <a:t>should be excluded by measuring TSH and T4 levels </a:t>
            </a:r>
            <a:endParaRPr lang="en-US" sz="2000" dirty="0" smtClean="0"/>
          </a:p>
          <a:p>
            <a:pPr lvl="1">
              <a:lnSpc>
                <a:spcPct val="90000"/>
              </a:lnSpc>
            </a:pPr>
            <a:r>
              <a:rPr lang="en-US" sz="2000" dirty="0" smtClean="0">
                <a:cs typeface="Times New Roman" charset="0"/>
              </a:rPr>
              <a:t>Exclude Drugs </a:t>
            </a:r>
            <a:r>
              <a:rPr lang="en-US" sz="2000" dirty="0" smtClean="0">
                <a:cs typeface="Times New Roman" charset="0"/>
              </a:rPr>
              <a:t>which decrease dopamine stores</a:t>
            </a:r>
          </a:p>
          <a:p>
            <a:pPr>
              <a:lnSpc>
                <a:spcPct val="90000"/>
              </a:lnSpc>
            </a:pPr>
            <a:r>
              <a:rPr lang="en-US" sz="2000" dirty="0" smtClean="0">
                <a:cs typeface="Times New Roman" charset="0"/>
              </a:rPr>
              <a:t>If </a:t>
            </a:r>
            <a:r>
              <a:rPr lang="en-US" sz="2000" dirty="0" err="1" smtClean="0">
                <a:cs typeface="Times New Roman" charset="0"/>
              </a:rPr>
              <a:t>prolactin</a:t>
            </a:r>
            <a:r>
              <a:rPr lang="en-US" sz="2000" dirty="0" smtClean="0">
                <a:cs typeface="Times New Roman" charset="0"/>
              </a:rPr>
              <a:t> level &gt; 200, almost always a </a:t>
            </a:r>
            <a:r>
              <a:rPr lang="en-US" sz="2000" dirty="0" err="1" smtClean="0">
                <a:cs typeface="Times New Roman" charset="0"/>
              </a:rPr>
              <a:t>prolactinoma</a:t>
            </a:r>
            <a:r>
              <a:rPr lang="en-US" sz="2000" dirty="0" smtClean="0">
                <a:cs typeface="Times New Roman" charset="0"/>
              </a:rPr>
              <a:t> (even in a nursing mothers)</a:t>
            </a:r>
          </a:p>
          <a:p>
            <a:pPr>
              <a:lnSpc>
                <a:spcPct val="90000"/>
              </a:lnSpc>
            </a:pPr>
            <a:r>
              <a:rPr lang="en-US" sz="2000" dirty="0" smtClean="0">
                <a:cs typeface="Times New Roman" charset="0"/>
              </a:rPr>
              <a:t>Prolactin levels correlate with tumor size in the </a:t>
            </a:r>
            <a:r>
              <a:rPr lang="en-US" sz="2000" dirty="0" err="1" smtClean="0">
                <a:cs typeface="Times New Roman" charset="0"/>
              </a:rPr>
              <a:t>macroadenomas</a:t>
            </a:r>
            <a:endParaRPr lang="en-US" sz="2000" dirty="0" smtClean="0">
              <a:cs typeface="Times New Roman" charset="0"/>
            </a:endParaRPr>
          </a:p>
          <a:p>
            <a:pPr lvl="1">
              <a:lnSpc>
                <a:spcPct val="90000"/>
              </a:lnSpc>
            </a:pPr>
            <a:r>
              <a:rPr lang="en-US" sz="2000" dirty="0" smtClean="0">
                <a:cs typeface="Times New Roman" charset="0"/>
              </a:rPr>
              <a:t>Suspect another tumor if </a:t>
            </a:r>
            <a:r>
              <a:rPr lang="en-US" sz="2000" dirty="0" err="1" smtClean="0">
                <a:cs typeface="Times New Roman" charset="0"/>
              </a:rPr>
              <a:t>prolactin</a:t>
            </a:r>
            <a:r>
              <a:rPr lang="en-US" sz="2000" dirty="0" smtClean="0">
                <a:cs typeface="Times New Roman" charset="0"/>
              </a:rPr>
              <a:t> low with a large tumor</a:t>
            </a:r>
            <a:r>
              <a:rPr lang="en-US" sz="2000" dirty="0" smtClean="0"/>
              <a:t> </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52400"/>
            <a:ext cx="8915400" cy="762000"/>
          </a:xfrm>
        </p:spPr>
        <p:txBody>
          <a:bodyPr/>
          <a:lstStyle/>
          <a:p>
            <a:pPr>
              <a:lnSpc>
                <a:spcPct val="90000"/>
              </a:lnSpc>
            </a:pPr>
            <a:r>
              <a:rPr lang="en-US" sz="3200" dirty="0" smtClean="0">
                <a:solidFill>
                  <a:srgbClr val="FF0000"/>
                </a:solidFill>
                <a:latin typeface="Arial" charset="0"/>
                <a:cs typeface="Times New Roman" pitchFamily="18" charset="0"/>
              </a:rPr>
              <a:t>ACTH</a:t>
            </a:r>
            <a:endParaRPr lang="en-US" sz="3200" dirty="0">
              <a:solidFill>
                <a:srgbClr val="FF0000"/>
              </a:solidFill>
              <a:latin typeface="Arial" charset="0"/>
              <a:cs typeface="Times New Roman" pitchFamily="18" charset="0"/>
            </a:endParaRPr>
          </a:p>
        </p:txBody>
      </p:sp>
      <p:sp>
        <p:nvSpPr>
          <p:cNvPr id="23555" name="Rectangle 3"/>
          <p:cNvSpPr>
            <a:spLocks noGrp="1" noChangeArrowheads="1"/>
          </p:cNvSpPr>
          <p:nvPr>
            <p:ph type="body" idx="1"/>
          </p:nvPr>
        </p:nvSpPr>
        <p:spPr>
          <a:xfrm>
            <a:off x="381000" y="685800"/>
            <a:ext cx="8763000" cy="5943600"/>
          </a:xfrm>
        </p:spPr>
        <p:txBody>
          <a:bodyPr/>
          <a:lstStyle/>
          <a:p>
            <a:pPr>
              <a:buFont typeface="Arial" pitchFamily="34" charset="0"/>
              <a:buChar char="•"/>
            </a:pPr>
            <a:r>
              <a:rPr lang="en-US" sz="2800" dirty="0" smtClean="0"/>
              <a:t> also known as </a:t>
            </a:r>
            <a:r>
              <a:rPr lang="en-US" sz="2800" b="1" dirty="0" smtClean="0"/>
              <a:t>corticotropin</a:t>
            </a:r>
          </a:p>
          <a:p>
            <a:pPr>
              <a:buFont typeface="Arial" pitchFamily="34" charset="0"/>
              <a:buChar char="•"/>
            </a:pPr>
            <a:r>
              <a:rPr lang="en-US" sz="2800" dirty="0" smtClean="0"/>
              <a:t>ACTH is made up of 39 amino acids</a:t>
            </a:r>
          </a:p>
          <a:p>
            <a:pPr>
              <a:buFont typeface="Arial" pitchFamily="34" charset="0"/>
              <a:buChar char="•"/>
            </a:pPr>
            <a:r>
              <a:rPr lang="en-US" sz="2800" dirty="0" smtClean="0"/>
              <a:t>   is a polypeptide tropic hormone produced </a:t>
            </a:r>
            <a:r>
              <a:rPr lang="en-US" sz="2800" dirty="0" smtClean="0">
                <a:cs typeface="Times New Roman" pitchFamily="18" charset="0"/>
              </a:rPr>
              <a:t>in the anterior pituitary by proteolytic processing of </a:t>
            </a:r>
            <a:r>
              <a:rPr lang="en-US" sz="2800" dirty="0" err="1" smtClean="0">
                <a:cs typeface="Times New Roman" pitchFamily="18" charset="0"/>
              </a:rPr>
              <a:t>Prepro-opiomelanocortin</a:t>
            </a:r>
            <a:r>
              <a:rPr lang="en-US" sz="2800" dirty="0" smtClean="0">
                <a:cs typeface="Times New Roman" pitchFamily="18" charset="0"/>
              </a:rPr>
              <a:t> (POMC).</a:t>
            </a:r>
            <a:r>
              <a:rPr lang="en-US" sz="2800" dirty="0" smtClean="0"/>
              <a:t> </a:t>
            </a:r>
          </a:p>
          <a:p>
            <a:r>
              <a:rPr lang="en-US" sz="2800" dirty="0" smtClean="0">
                <a:cs typeface="Times New Roman" pitchFamily="18" charset="0"/>
              </a:rPr>
              <a:t>Other </a:t>
            </a:r>
            <a:r>
              <a:rPr lang="en-US" sz="2800" dirty="0" err="1">
                <a:cs typeface="Times New Roman" pitchFamily="18" charset="0"/>
              </a:rPr>
              <a:t>neuropeptide</a:t>
            </a:r>
            <a:r>
              <a:rPr lang="en-US" sz="2800" dirty="0">
                <a:cs typeface="Times New Roman" pitchFamily="18" charset="0"/>
              </a:rPr>
              <a:t> products include </a:t>
            </a:r>
            <a:r>
              <a:rPr lang="en-US" sz="2800" dirty="0">
                <a:latin typeface="Symbol" pitchFamily="18" charset="2"/>
                <a:cs typeface="Times New Roman" pitchFamily="18" charset="0"/>
              </a:rPr>
              <a:t>b</a:t>
            </a:r>
            <a:r>
              <a:rPr lang="en-US" sz="2800" dirty="0">
                <a:cs typeface="Times New Roman" pitchFamily="18" charset="0"/>
              </a:rPr>
              <a:t> and </a:t>
            </a:r>
            <a:r>
              <a:rPr lang="en-US" sz="2800" dirty="0">
                <a:latin typeface="Symbol" pitchFamily="18" charset="2"/>
                <a:cs typeface="Times New Roman" pitchFamily="18" charset="0"/>
              </a:rPr>
              <a:t>g </a:t>
            </a:r>
            <a:r>
              <a:rPr lang="en-US" sz="2800" dirty="0" err="1">
                <a:cs typeface="Times New Roman" pitchFamily="18" charset="0"/>
              </a:rPr>
              <a:t>lipotropin</a:t>
            </a:r>
            <a:r>
              <a:rPr lang="en-US" sz="2800" dirty="0">
                <a:cs typeface="Times New Roman" pitchFamily="18" charset="0"/>
              </a:rPr>
              <a:t>, </a:t>
            </a:r>
            <a:r>
              <a:rPr lang="en-US" sz="2800" dirty="0">
                <a:latin typeface="Symbol" pitchFamily="18" charset="2"/>
                <a:cs typeface="Times New Roman" pitchFamily="18" charset="0"/>
              </a:rPr>
              <a:t>b</a:t>
            </a:r>
            <a:r>
              <a:rPr lang="en-US" sz="2800" dirty="0">
                <a:cs typeface="Times New Roman" pitchFamily="18" charset="0"/>
              </a:rPr>
              <a:t>-endorphin, and </a:t>
            </a:r>
            <a:r>
              <a:rPr lang="en-US" sz="2800" dirty="0">
                <a:latin typeface="Symbol" pitchFamily="18" charset="2"/>
                <a:cs typeface="Times New Roman" pitchFamily="18" charset="0"/>
              </a:rPr>
              <a:t>a</a:t>
            </a:r>
            <a:r>
              <a:rPr lang="en-US" sz="2800" dirty="0">
                <a:cs typeface="Times New Roman" pitchFamily="18" charset="0"/>
              </a:rPr>
              <a:t>-</a:t>
            </a:r>
            <a:r>
              <a:rPr lang="en-US" sz="2800" dirty="0" err="1">
                <a:cs typeface="Times New Roman" pitchFamily="18" charset="0"/>
              </a:rPr>
              <a:t>melanocyte</a:t>
            </a:r>
            <a:r>
              <a:rPr lang="en-US" sz="2800" dirty="0">
                <a:cs typeface="Times New Roman" pitchFamily="18" charset="0"/>
              </a:rPr>
              <a:t>-stimulating hormone (</a:t>
            </a:r>
            <a:r>
              <a:rPr lang="en-US" sz="2800" dirty="0" smtClean="0">
                <a:latin typeface="Symbol" pitchFamily="18" charset="2"/>
                <a:cs typeface="Times New Roman" pitchFamily="18" charset="0"/>
              </a:rPr>
              <a:t>a</a:t>
            </a:r>
            <a:r>
              <a:rPr lang="en-US" sz="2800" dirty="0" smtClean="0">
                <a:cs typeface="Times New Roman" pitchFamily="18" charset="0"/>
              </a:rPr>
              <a:t>-MSH) the role of it </a:t>
            </a:r>
            <a:r>
              <a:rPr lang="en-US" sz="2800" dirty="0" smtClean="0"/>
              <a:t>in </a:t>
            </a:r>
            <a:r>
              <a:rPr lang="en-US" sz="2800" dirty="0" smtClean="0"/>
              <a:t>anterior pituitary </a:t>
            </a:r>
            <a:r>
              <a:rPr lang="en-US" sz="2800" dirty="0" smtClean="0"/>
              <a:t>is not </a:t>
            </a:r>
            <a:r>
              <a:rPr lang="en-US" sz="2800" dirty="0" smtClean="0"/>
              <a:t>completely understood</a:t>
            </a:r>
          </a:p>
          <a:p>
            <a:r>
              <a:rPr lang="en-US" sz="2800" dirty="0" smtClean="0"/>
              <a:t>ACTH </a:t>
            </a:r>
            <a:r>
              <a:rPr lang="en-US" sz="2800" dirty="0" smtClean="0"/>
              <a:t>principal effects are increased production and release of corticosteroids. </a:t>
            </a:r>
          </a:p>
          <a:p>
            <a:r>
              <a:rPr lang="en-US" sz="2800" dirty="0" smtClean="0">
                <a:cs typeface="Times New Roman" pitchFamily="18" charset="0"/>
              </a:rPr>
              <a:t>Overproduction of ACTH may accompany increased pigmentation due to </a:t>
            </a:r>
            <a:r>
              <a:rPr lang="en-US" sz="2800" dirty="0" smtClean="0">
                <a:latin typeface="Symbol" pitchFamily="18" charset="2"/>
                <a:cs typeface="Times New Roman" pitchFamily="18" charset="0"/>
              </a:rPr>
              <a:t>a</a:t>
            </a:r>
            <a:r>
              <a:rPr lang="en-US" sz="2800" dirty="0" smtClean="0">
                <a:cs typeface="Times New Roman" pitchFamily="18" charset="0"/>
              </a:rPr>
              <a:t>-MSH</a:t>
            </a:r>
            <a:endParaRPr lang="en-US" sz="2800" dirty="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438</TotalTime>
  <Words>1826</Words>
  <Application>Microsoft Office PowerPoint</Application>
  <PresentationFormat>On-screen Show (4:3)</PresentationFormat>
  <Paragraphs>417</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Default Design</vt:lpstr>
      <vt:lpstr>Prolactin</vt:lpstr>
      <vt:lpstr>Factors affecting PRL secretion</vt:lpstr>
      <vt:lpstr>Slide 3</vt:lpstr>
      <vt:lpstr>Slide 4</vt:lpstr>
      <vt:lpstr>Causes of Hyperprolactinemia</vt:lpstr>
      <vt:lpstr>Slide 6</vt:lpstr>
      <vt:lpstr>Clinical Features of Hyperprolactinemia/Prolactinoma</vt:lpstr>
      <vt:lpstr>Prolactinoma</vt:lpstr>
      <vt:lpstr>ACTH</vt:lpstr>
      <vt:lpstr>ACTH synthesis</vt:lpstr>
      <vt:lpstr>Slide 11</vt:lpstr>
      <vt:lpstr>Slide 12</vt:lpstr>
      <vt:lpstr>Slide 13</vt:lpstr>
      <vt:lpstr>Regulation of ACTH </vt:lpstr>
      <vt:lpstr>Slide 15</vt:lpstr>
      <vt:lpstr>Slide 16</vt:lpstr>
      <vt:lpstr>Slide 17</vt:lpstr>
      <vt:lpstr>Melanocyte-stimulating hormone (MSH)</vt:lpstr>
      <vt:lpstr>LH, FSH</vt:lpstr>
      <vt:lpstr>Pulsatile secretion of GnRH and LH</vt:lpstr>
      <vt:lpstr>Slide 21</vt:lpstr>
      <vt:lpstr>Slide 22</vt:lpstr>
      <vt:lpstr>Slide 23</vt:lpstr>
      <vt:lpstr>Regulation of gonadotropin secretion</vt:lpstr>
      <vt:lpstr>Slide 25</vt:lpstr>
      <vt:lpstr>Slide 26</vt:lpstr>
      <vt:lpstr>Slide 27</vt:lpstr>
      <vt:lpstr>Slide 28</vt:lpstr>
      <vt:lpstr>Slide 29</vt:lpstr>
      <vt:lpstr>Slide 30</vt:lpstr>
      <vt:lpstr>Thyroid stimulating hormone(TSH)</vt:lpstr>
      <vt:lpstr>Slide 32</vt:lpstr>
      <vt:lpstr>Slide 33</vt:lpstr>
      <vt:lpstr>TSH Deficiency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Prolactin</dc:title>
  <dc:creator>HP</dc:creator>
  <cp:lastModifiedBy>HP</cp:lastModifiedBy>
  <cp:revision>33</cp:revision>
  <dcterms:created xsi:type="dcterms:W3CDTF">2006-08-16T00:00:00Z</dcterms:created>
  <dcterms:modified xsi:type="dcterms:W3CDTF">2014-11-01T14:07:18Z</dcterms:modified>
</cp:coreProperties>
</file>